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9" r:id="rId2"/>
    <p:sldId id="280" r:id="rId3"/>
    <p:sldId id="275" r:id="rId4"/>
    <p:sldId id="281" r:id="rId5"/>
    <p:sldId id="282" r:id="rId6"/>
    <p:sldId id="283" r:id="rId7"/>
    <p:sldId id="284" r:id="rId8"/>
    <p:sldId id="285" r:id="rId9"/>
    <p:sldId id="300" r:id="rId10"/>
    <p:sldId id="287" r:id="rId11"/>
    <p:sldId id="288" r:id="rId12"/>
    <p:sldId id="301" r:id="rId13"/>
    <p:sldId id="290" r:id="rId14"/>
    <p:sldId id="291" r:id="rId15"/>
    <p:sldId id="292" r:id="rId16"/>
    <p:sldId id="295" r:id="rId17"/>
    <p:sldId id="296" r:id="rId18"/>
    <p:sldId id="297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Caleri" initials="TC" lastIdx="2" clrIdx="0">
    <p:extLst>
      <p:ext uri="{19B8F6BF-5375-455C-9EA6-DF929625EA0E}">
        <p15:presenceInfo xmlns:p15="http://schemas.microsoft.com/office/powerpoint/2012/main" userId="ac426bd2e0ec253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Stile chiaro 3 - Color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548" autoAdjust="0"/>
  </p:normalViewPr>
  <p:slideViewPr>
    <p:cSldViewPr snapToGrid="0">
      <p:cViewPr varScale="1">
        <p:scale>
          <a:sx n="59" d="100"/>
          <a:sy n="59" d="100"/>
        </p:scale>
        <p:origin x="89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5FCE7-196E-4379-A634-12A66E31ABC1}" type="datetimeFigureOut">
              <a:rPr lang="it-IT" smtClean="0"/>
              <a:t>15/04/2019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AC86B-9FB2-42D3-93B4-4E7BDAABB8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1139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AC86B-9FB2-42D3-93B4-4E7BDAABB806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7852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2FDEB1-4143-49D7-A2F3-B4FF38BF0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9E9E7B0-3ECA-498E-A350-0E6289FC6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86CCAA-10DA-4E00-881E-BF57CB732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08EF-5C95-42A8-9DA1-D89DBEC9EE42}" type="datetime1">
              <a:rPr lang="it-IT" smtClean="0"/>
              <a:t>15/04/2019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D0A4AF-55FF-4F82-94B6-D714B178D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UNIVERSITA' DEGLI STUDI DI MODENA E REGGIO: DIPARTIMENTO DI SCIENZE E METODI DELL’INGEGNERIA                  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911F9BD-33A9-4108-AF70-868D80B38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3778-DDD7-491F-9A48-7D7C44DEE6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0970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0516F0-FE13-48B5-A0DB-3E4E99F6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26C4C59-3D37-4481-A0FE-58F5BD24BD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9506A0-C71A-4879-87F1-EA8E6BCCF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39418-7093-4900-B929-B07EFD60833D}" type="datetime1">
              <a:rPr lang="it-IT" smtClean="0"/>
              <a:t>15/04/2019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A811330-6812-4008-BBA8-B5830E864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UNIVERSITA' DEGLI STUDI DI MODENA E REGGIO: DIPARTIMENTO DI SCIENZE E METODI DELL’INGEGNERIA                  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D377CD-711F-443A-8C49-5955E5116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3778-DDD7-491F-9A48-7D7C44DEE6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4729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16143A4-C7BD-4F61-BF80-906042FD70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67AE83D-DF22-418F-A779-040D3B135F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591CF2-4C3A-4713-8832-8B0211E71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AA0A2-1441-420D-8C35-9E44AAE82277}" type="datetime1">
              <a:rPr lang="it-IT" smtClean="0"/>
              <a:t>15/04/2019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30C68C-A3BD-4EB5-8594-B495AE4CA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UNIVERSITA' DEGLI STUDI DI MODENA E REGGIO: DIPARTIMENTO DI SCIENZE E METODI DELL’INGEGNERIA                  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DC1E08-EAF7-43A8-AAA3-793957612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3778-DDD7-491F-9A48-7D7C44DEE6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6441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260295-F996-42FB-8904-40634165E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F9EEA4-9DD4-4093-90AE-0A111A509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7000E80-A7AF-4EBF-890C-175813867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75640-24CD-4F49-9791-C5904ED3A23D}" type="datetime1">
              <a:rPr lang="it-IT" smtClean="0"/>
              <a:t>15/04/2019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30114B-C305-4177-A77C-9B40CACA5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UNIVERSITA' DEGLI STUDI DI MODENA E REGGIO: DIPARTIMENTO DI SCIENZE E METODI DELL’INGEGNERIA                  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E4AE95-AC15-48C3-98EF-3EA576A92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3778-DDD7-491F-9A48-7D7C44DEE6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9430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15B8AB-46A6-42EE-9F36-E18B6B60E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2231D12-13F9-4D21-8F3C-EDC5C9D3E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5EF9526-E9DE-4701-AF6A-0D4C595DC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94DE1-06B0-4E75-9577-6723BBBA154A}" type="datetime1">
              <a:rPr lang="it-IT" smtClean="0"/>
              <a:t>15/04/2019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355036-DCE5-4893-BC2E-EA7593028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UNIVERSITA' DEGLI STUDI DI MODENA E REGGIO: DIPARTIMENTO DI SCIENZE E METODI DELL’INGEGNERIA                  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5DA17B-6A5B-4F36-87EB-EB64CF727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3778-DDD7-491F-9A48-7D7C44DEE6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5997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6DD117-69EC-4C2C-8A0C-F8609CE76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851637-EFEE-4B28-B55F-2B177CD66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9F8828C-E0E8-4CF0-B7C2-909133CE5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AE09554-B27C-4CA2-A8EB-D86E9B671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E81A6-F9A7-434A-AB5F-9C96757563F8}" type="datetime1">
              <a:rPr lang="it-IT" smtClean="0"/>
              <a:t>15/04/2019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EB8FFE8-9AAC-4B1D-B3AB-D77AF1E77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UNIVERSITA' DEGLI STUDI DI MODENA E REGGIO: DIPARTIMENTO DI SCIENZE E METODI DELL’INGEGNERIA                                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637098D-60CE-4D21-A6A4-C98932FE4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3778-DDD7-491F-9A48-7D7C44DEE6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5788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1D950E-ABCD-45BF-B7D4-824A0492A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DDF8EB3-60BF-4C73-8C3C-26EDA317F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BE28EB-6185-4F10-90FD-F6A38B408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B0C0393-2C7C-4537-861C-BD3FA0B025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867D104-18B2-41E9-83BF-0AF664144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982A1A6-EE63-495A-B64E-614CE614A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97189-B98A-4A58-AC44-46BA1BB23D05}" type="datetime1">
              <a:rPr lang="it-IT" smtClean="0"/>
              <a:t>15/04/2019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E08F8B7-87A8-495B-A9AB-4F670BBB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UNIVERSITA' DEGLI STUDI DI MODENA E REGGIO: DIPARTIMENTO DI SCIENZE E METODI DELL’INGEGNERIA                                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178D572-AD7E-4FCE-94DC-5573C0C45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3778-DDD7-491F-9A48-7D7C44DEE6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253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6A9B24-AE22-4263-87E6-2742513A1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9A9D2E9-5301-4D1D-A7A4-DE4931E34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79488-E76B-4E79-99EE-FF5AB8B6D6F0}" type="datetime1">
              <a:rPr lang="it-IT" smtClean="0"/>
              <a:t>15/04/2019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2FC9666-01B3-4468-90E1-4253DBFF0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UNIVERSITA' DEGLI STUDI DI MODENA E REGGIO: DIPARTIMENTO DI SCIENZE E METODI DELL’INGEGNERIA                               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343E0B0-D2ED-427A-9538-9704796F3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3778-DDD7-491F-9A48-7D7C44DEE6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251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7347794-23E8-477E-8EA3-C5D16AD2F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646C3-3804-45ED-AA96-124D837FD200}" type="datetime1">
              <a:rPr lang="it-IT" smtClean="0"/>
              <a:t>15/04/2019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6211D3F-5BFA-4D30-81CD-897C46E68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UNIVERSITA' DEGLI STUDI DI MODENA E REGGIO: DIPARTIMENTO DI SCIENZE E METODI DELL’INGEGNERIA                               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08A9040-A1DD-47C4-ADAA-1F92758DB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3778-DDD7-491F-9A48-7D7C44DEE6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540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E62CA3-D9DF-41AC-BC06-50DF01435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99168D-4D7E-4656-8BEF-0D392A7F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96F6C83-1FF7-4535-BD2B-700C93C55F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A8AE930-5F68-4264-ADCB-211722781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D3725-BDF3-478F-B5BD-FA897EC1549F}" type="datetime1">
              <a:rPr lang="it-IT" smtClean="0"/>
              <a:t>15/04/2019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651B06D-B282-4E30-9B76-731FAB638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UNIVERSITA' DEGLI STUDI DI MODENA E REGGIO: DIPARTIMENTO DI SCIENZE E METODI DELL’INGEGNERIA                                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A96B647-04BB-4E6C-BD4F-86398B92C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3778-DDD7-491F-9A48-7D7C44DEE6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8822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BD71C9-6FD1-4B62-82A6-977342B00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73B346C-5E94-4981-96DE-A7702FD06F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91727AF-6446-4254-AA54-918D24CF0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8A50B61-3ADA-4F45-8730-7F919B29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4CA91-5826-4A30-9F6E-FA0D1EAB4C4D}" type="datetime1">
              <a:rPr lang="it-IT" smtClean="0"/>
              <a:t>15/04/2019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D638BDD-1CFB-4156-BB1F-1406DD278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UNIVERSITA' DEGLI STUDI DI MODENA E REGGIO: DIPARTIMENTO DI SCIENZE E METODI DELL’INGEGNERIA                                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9D86468-A0BF-4512-9742-5C681F08B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3778-DDD7-491F-9A48-7D7C44DEE6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9234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7EFB48D-3D30-4B3D-AE7C-610A7B748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CB98296-F81A-4D8F-8E61-2BC2269D1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645D63-63AC-4C54-85DD-135FD2EC47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2ECE4-B186-4DCC-A29D-1480EF13E8FD}" type="datetime1">
              <a:rPr lang="it-IT" smtClean="0"/>
              <a:t>15/04/2019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DF9E4E-2F6E-44D2-85D2-2706A02EA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UNIVERSITA' DEGLI STUDI DI MODENA E REGGIO: DIPARTIMENTO DI SCIENZE E METODI DELL’INGEGNERIA                               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27197AC-BA34-4A0A-BFE4-37BB9D540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43778-DDD7-491F-9A48-7D7C44DEE60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905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50C6E7-BEC7-4FFA-ACB9-ACF5C956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80159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72000" algn="ctr">
              <a:lnSpc>
                <a:spcPct val="100000"/>
              </a:lnSpc>
              <a:spcBef>
                <a:spcPts val="1200"/>
              </a:spcBef>
            </a:pPr>
            <a:r>
              <a:rPr lang="it-IT" sz="2400" dirty="0">
                <a:solidFill>
                  <a:schemeClr val="bg1"/>
                </a:solidFill>
              </a:rPr>
              <a:t>Dipartimento di Scienze e </a:t>
            </a:r>
            <a:br>
              <a:rPr lang="it-IT" sz="2400" dirty="0">
                <a:solidFill>
                  <a:schemeClr val="bg1"/>
                </a:solidFill>
              </a:rPr>
            </a:br>
            <a:r>
              <a:rPr lang="it-IT" sz="2400" dirty="0">
                <a:solidFill>
                  <a:schemeClr val="bg1"/>
                </a:solidFill>
              </a:rPr>
              <a:t>Metodi dell’ingegneria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35EEDF9-DF99-4225-B6C4-E4EF10D9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49"/>
            <a:ext cx="12192000" cy="501651"/>
          </a:xfrm>
          <a:gradFill flip="none" rotWithShape="1">
            <a:gsLst>
              <a:gs pos="48000">
                <a:schemeClr val="tx2"/>
              </a:gs>
              <a:gs pos="22000">
                <a:schemeClr val="bg1"/>
              </a:gs>
            </a:gsLst>
            <a:lin ang="4200000" scaled="0"/>
            <a:tileRect/>
          </a:gradFill>
        </p:spPr>
        <p:txBody>
          <a:bodyPr lIns="216000"/>
          <a:lstStyle/>
          <a:p>
            <a:r>
              <a:rPr lang="it-IT" dirty="0">
                <a:solidFill>
                  <a:schemeClr val="bg1"/>
                </a:solidFill>
              </a:rPr>
              <a:t>                                                                                                                                                          </a:t>
            </a:r>
            <a:r>
              <a:rPr lang="it-IT" sz="1600" dirty="0">
                <a:solidFill>
                  <a:schemeClr val="bg1"/>
                </a:solidFill>
              </a:rPr>
              <a:t>Università di Modena e Reggio Emilia</a:t>
            </a:r>
            <a:r>
              <a:rPr lang="it-IT" dirty="0">
                <a:solidFill>
                  <a:schemeClr val="bg1"/>
                </a:solidFill>
              </a:rPr>
              <a:t>                                                          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638125-8E47-4ED6-978D-F323C330D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1440" y="6356350"/>
            <a:ext cx="1595120" cy="501650"/>
          </a:xfrm>
        </p:spPr>
        <p:txBody>
          <a:bodyPr/>
          <a:lstStyle/>
          <a:p>
            <a:fld id="{A8343778-DDD7-491F-9A48-7D7C44DEE606}" type="slidenum">
              <a:rPr lang="it-IT" smtClean="0">
                <a:solidFill>
                  <a:schemeClr val="bg1"/>
                </a:solidFill>
              </a:rPr>
              <a:t>1</a:t>
            </a:fld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078" name="Picture 6" descr="Logo_C_Negativo_trasparente.png">
            <a:extLst>
              <a:ext uri="{FF2B5EF4-FFF2-40B4-BE49-F238E27FC236}">
                <a16:creationId xmlns:a16="http://schemas.microsoft.com/office/drawing/2014/main" id="{7E518E19-4382-4ECA-8F51-1502DA37B6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0"/>
            <a:ext cx="3501292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Logo_C_Positivo_Colore.pdf">
            <a:extLst>
              <a:ext uri="{FF2B5EF4-FFF2-40B4-BE49-F238E27FC236}">
                <a16:creationId xmlns:a16="http://schemas.microsoft.com/office/drawing/2014/main" id="{0C3E2171-9141-4B08-9384-6225D1328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6" y="6356349"/>
            <a:ext cx="1388848" cy="50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5043913B-B17D-4016-A45D-6E2EDDF0D5A5}"/>
              </a:ext>
            </a:extLst>
          </p:cNvPr>
          <p:cNvSpPr txBox="1">
            <a:spLocks/>
          </p:cNvSpPr>
          <p:nvPr/>
        </p:nvSpPr>
        <p:spPr>
          <a:xfrm>
            <a:off x="1470802" y="2350870"/>
            <a:ext cx="9250396" cy="2790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600" b="1" dirty="0">
                <a:latin typeface="+mn-lt"/>
              </a:rPr>
              <a:t>Sviluppo di un modello matematico per la camminata bipede: Fitting e studio di una distribuzione multivariata che ne approssimi l’andamento </a:t>
            </a:r>
            <a:endParaRPr lang="it-IT" sz="3600" dirty="0">
              <a:latin typeface="+mn-lt"/>
            </a:endParaRPr>
          </a:p>
        </p:txBody>
      </p:sp>
      <p:sp>
        <p:nvSpPr>
          <p:cNvPr id="12" name="Sottotitolo 2">
            <a:extLst>
              <a:ext uri="{FF2B5EF4-FFF2-40B4-BE49-F238E27FC236}">
                <a16:creationId xmlns:a16="http://schemas.microsoft.com/office/drawing/2014/main" id="{4E175273-11D2-47C4-B6E7-D8375967CB65}"/>
              </a:ext>
            </a:extLst>
          </p:cNvPr>
          <p:cNvSpPr txBox="1">
            <a:spLocks/>
          </p:cNvSpPr>
          <p:nvPr/>
        </p:nvSpPr>
        <p:spPr>
          <a:xfrm>
            <a:off x="0" y="1804276"/>
            <a:ext cx="12192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/>
              <a:t>Corso di laurea Triennale in Ingegneria Gestionale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73827D6-BD65-437E-85C6-AA1FF0EA8977}"/>
              </a:ext>
            </a:extLst>
          </p:cNvPr>
          <p:cNvSpPr txBox="1"/>
          <p:nvPr/>
        </p:nvSpPr>
        <p:spPr>
          <a:xfrm>
            <a:off x="1259114" y="5238390"/>
            <a:ext cx="386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Relatore: </a:t>
            </a:r>
            <a:r>
              <a:rPr lang="it-IT" b="1" dirty="0"/>
              <a:t>Fabrizio Pancaldi</a:t>
            </a:r>
            <a:endParaRPr lang="it-IT" dirty="0"/>
          </a:p>
          <a:p>
            <a:endParaRPr lang="it-IT" dirty="0"/>
          </a:p>
          <a:p>
            <a:r>
              <a:rPr lang="it-IT" dirty="0"/>
              <a:t>Correlatore: </a:t>
            </a:r>
            <a:r>
              <a:rPr lang="it-IT" b="1" dirty="0"/>
              <a:t>Claudio Giberti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DF4C26C-1436-46F2-A21C-C40AACD2F11E}"/>
              </a:ext>
            </a:extLst>
          </p:cNvPr>
          <p:cNvSpPr txBox="1"/>
          <p:nvPr/>
        </p:nvSpPr>
        <p:spPr>
          <a:xfrm>
            <a:off x="7797800" y="5238390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Laureando: </a:t>
            </a:r>
            <a:r>
              <a:rPr lang="it-IT" b="1" dirty="0"/>
              <a:t>Thomas Caleri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041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50C6E7-BEC7-4FFA-ACB9-ACF5C956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80159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72000" algn="ctr">
              <a:lnSpc>
                <a:spcPct val="100000"/>
              </a:lnSpc>
              <a:spcBef>
                <a:spcPts val="1200"/>
              </a:spcBef>
            </a:pPr>
            <a:r>
              <a:rPr lang="it-IT" sz="4000" b="1" dirty="0">
                <a:solidFill>
                  <a:schemeClr val="bg1"/>
                </a:solidFill>
                <a:latin typeface="+mn-lt"/>
              </a:rPr>
              <a:t>Risultati Test Statistico</a:t>
            </a:r>
            <a:endParaRPr lang="it-IT" sz="4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35EEDF9-DF99-4225-B6C4-E4EF10D9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49"/>
            <a:ext cx="12192000" cy="501651"/>
          </a:xfrm>
          <a:gradFill flip="none" rotWithShape="1">
            <a:gsLst>
              <a:gs pos="48000">
                <a:schemeClr val="tx2"/>
              </a:gs>
              <a:gs pos="22000">
                <a:schemeClr val="bg1"/>
              </a:gs>
            </a:gsLst>
            <a:lin ang="4200000" scaled="0"/>
            <a:tileRect/>
          </a:gradFill>
        </p:spPr>
        <p:txBody>
          <a:bodyPr lIns="216000"/>
          <a:lstStyle/>
          <a:p>
            <a:r>
              <a:rPr lang="it-IT" dirty="0">
                <a:solidFill>
                  <a:schemeClr val="bg1"/>
                </a:solidFill>
              </a:rPr>
              <a:t>                                                                                                                                                          </a:t>
            </a:r>
            <a:r>
              <a:rPr lang="it-IT" sz="1600" dirty="0">
                <a:solidFill>
                  <a:schemeClr val="bg1"/>
                </a:solidFill>
              </a:rPr>
              <a:t>Università di Modena e Reggio Emilia</a:t>
            </a:r>
            <a:r>
              <a:rPr lang="it-IT" dirty="0">
                <a:solidFill>
                  <a:schemeClr val="bg1"/>
                </a:solidFill>
              </a:rPr>
              <a:t>                                                          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638125-8E47-4ED6-978D-F323C330D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1440" y="6356350"/>
            <a:ext cx="1595120" cy="501650"/>
          </a:xfrm>
        </p:spPr>
        <p:txBody>
          <a:bodyPr/>
          <a:lstStyle/>
          <a:p>
            <a:fld id="{A8343778-DDD7-491F-9A48-7D7C44DEE606}" type="slidenum">
              <a:rPr lang="it-IT" smtClean="0">
                <a:solidFill>
                  <a:schemeClr val="bg1"/>
                </a:solidFill>
              </a:rPr>
              <a:t>10</a:t>
            </a:fld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082" name="Picture 10" descr="Logo_C_Positivo_Colore.pdf">
            <a:extLst>
              <a:ext uri="{FF2B5EF4-FFF2-40B4-BE49-F238E27FC236}">
                <a16:creationId xmlns:a16="http://schemas.microsoft.com/office/drawing/2014/main" id="{0C3E2171-9141-4B08-9384-6225D1328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6" y="6356349"/>
            <a:ext cx="1388848" cy="50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Segnaposto contenuto 5">
            <a:extLst>
              <a:ext uri="{FF2B5EF4-FFF2-40B4-BE49-F238E27FC236}">
                <a16:creationId xmlns:a16="http://schemas.microsoft.com/office/drawing/2014/main" id="{59BB591D-96AF-45A2-BF4D-3FE41020B1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410975"/>
              </p:ext>
            </p:extLst>
          </p:nvPr>
        </p:nvGraphicFramePr>
        <p:xfrm>
          <a:off x="1252251" y="1676399"/>
          <a:ext cx="9687497" cy="40821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54827">
                  <a:extLst>
                    <a:ext uri="{9D8B030D-6E8A-4147-A177-3AD203B41FA5}">
                      <a16:colId xmlns:a16="http://schemas.microsoft.com/office/drawing/2014/main" val="2558776396"/>
                    </a:ext>
                  </a:extLst>
                </a:gridCol>
                <a:gridCol w="3832670">
                  <a:extLst>
                    <a:ext uri="{9D8B030D-6E8A-4147-A177-3AD203B41FA5}">
                      <a16:colId xmlns:a16="http://schemas.microsoft.com/office/drawing/2014/main" val="1344044173"/>
                    </a:ext>
                  </a:extLst>
                </a:gridCol>
              </a:tblGrid>
              <a:tr h="1020536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33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Test(v. in input, v. Generato)</a:t>
                      </a:r>
                    </a:p>
                  </a:txBody>
                  <a:tcPr marL="226314" marR="226314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3300">
                          <a:effectLst/>
                        </a:rPr>
                        <a:t>Risultato(ls=5%)</a:t>
                      </a:r>
                      <a:endParaRPr lang="it-IT" sz="330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314" marR="226314" marT="0" marB="0" anchor="ctr"/>
                </a:tc>
                <a:extLst>
                  <a:ext uri="{0D108BD9-81ED-4DB2-BD59-A6C34878D82A}">
                    <a16:rowId xmlns:a16="http://schemas.microsoft.com/office/drawing/2014/main" val="2411209893"/>
                  </a:ext>
                </a:extLst>
              </a:tr>
              <a:tr h="1020536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3300" dirty="0">
                          <a:effectLst/>
                        </a:rPr>
                        <a:t>h1= kstest2(</a:t>
                      </a:r>
                      <a:r>
                        <a:rPr lang="it-IT" sz="3300" dirty="0" err="1">
                          <a:effectLst/>
                        </a:rPr>
                        <a:t>tempoF,T</a:t>
                      </a:r>
                      <a:r>
                        <a:rPr lang="it-IT" sz="3300" dirty="0">
                          <a:effectLst/>
                        </a:rPr>
                        <a:t>)</a:t>
                      </a:r>
                      <a:endParaRPr lang="it-IT" sz="33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314" marR="226314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3300">
                          <a:effectLst/>
                        </a:rPr>
                        <a:t>1</a:t>
                      </a:r>
                      <a:endParaRPr lang="it-IT" sz="330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314" marR="226314" marT="0" marB="0" anchor="ctr"/>
                </a:tc>
                <a:extLst>
                  <a:ext uri="{0D108BD9-81ED-4DB2-BD59-A6C34878D82A}">
                    <a16:rowId xmlns:a16="http://schemas.microsoft.com/office/drawing/2014/main" val="868255016"/>
                  </a:ext>
                </a:extLst>
              </a:tr>
              <a:tr h="1020536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3300" dirty="0">
                          <a:effectLst/>
                        </a:rPr>
                        <a:t>h2= kstest2(</a:t>
                      </a:r>
                      <a:r>
                        <a:rPr lang="it-IT" sz="3300" dirty="0" err="1">
                          <a:effectLst/>
                        </a:rPr>
                        <a:t>ForzaM,F</a:t>
                      </a:r>
                      <a:r>
                        <a:rPr lang="it-IT" sz="3300" dirty="0">
                          <a:effectLst/>
                        </a:rPr>
                        <a:t>)</a:t>
                      </a:r>
                      <a:endParaRPr lang="it-IT" sz="33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314" marR="226314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3300" dirty="0">
                          <a:effectLst/>
                        </a:rPr>
                        <a:t>1</a:t>
                      </a:r>
                      <a:endParaRPr lang="it-IT" sz="33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314" marR="226314" marT="0" marB="0" anchor="ctr"/>
                </a:tc>
                <a:extLst>
                  <a:ext uri="{0D108BD9-81ED-4DB2-BD59-A6C34878D82A}">
                    <a16:rowId xmlns:a16="http://schemas.microsoft.com/office/drawing/2014/main" val="3829315592"/>
                  </a:ext>
                </a:extLst>
              </a:tr>
              <a:tr h="1020536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3300" dirty="0">
                          <a:effectLst/>
                        </a:rPr>
                        <a:t>h3= kstest2(</a:t>
                      </a:r>
                      <a:r>
                        <a:rPr lang="it-IT" sz="3300" dirty="0" err="1">
                          <a:effectLst/>
                        </a:rPr>
                        <a:t>LunghezzaP,L</a:t>
                      </a:r>
                      <a:r>
                        <a:rPr lang="it-IT" sz="3300" dirty="0">
                          <a:effectLst/>
                        </a:rPr>
                        <a:t>)</a:t>
                      </a:r>
                      <a:endParaRPr lang="it-IT" sz="33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314" marR="226314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3300" dirty="0">
                          <a:effectLst/>
                        </a:rPr>
                        <a:t>0</a:t>
                      </a:r>
                      <a:endParaRPr lang="it-IT" sz="33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314" marR="226314" marT="0" marB="0" anchor="ctr"/>
                </a:tc>
                <a:extLst>
                  <a:ext uri="{0D108BD9-81ED-4DB2-BD59-A6C34878D82A}">
                    <a16:rowId xmlns:a16="http://schemas.microsoft.com/office/drawing/2014/main" val="3479850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248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50C6E7-BEC7-4FFA-ACB9-ACF5C956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80159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72000" algn="ctr">
              <a:lnSpc>
                <a:spcPct val="100000"/>
              </a:lnSpc>
              <a:spcBef>
                <a:spcPts val="1200"/>
              </a:spcBef>
            </a:pPr>
            <a:r>
              <a:rPr lang="it-IT" b="1" dirty="0">
                <a:solidFill>
                  <a:schemeClr val="bg1"/>
                </a:solidFill>
                <a:latin typeface="+mn-lt"/>
              </a:rPr>
              <a:t>Confronto Grafici</a:t>
            </a:r>
            <a:endParaRPr lang="it-IT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35EEDF9-DF99-4225-B6C4-E4EF10D9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49"/>
            <a:ext cx="12192000" cy="501651"/>
          </a:xfrm>
          <a:gradFill flip="none" rotWithShape="1">
            <a:gsLst>
              <a:gs pos="48000">
                <a:schemeClr val="tx2"/>
              </a:gs>
              <a:gs pos="22000">
                <a:schemeClr val="bg1"/>
              </a:gs>
            </a:gsLst>
            <a:lin ang="4200000" scaled="0"/>
            <a:tileRect/>
          </a:gradFill>
        </p:spPr>
        <p:txBody>
          <a:bodyPr lIns="216000"/>
          <a:lstStyle/>
          <a:p>
            <a:r>
              <a:rPr lang="it-IT" dirty="0">
                <a:solidFill>
                  <a:schemeClr val="bg1"/>
                </a:solidFill>
              </a:rPr>
              <a:t>                                                                                                                                                          </a:t>
            </a:r>
            <a:r>
              <a:rPr lang="it-IT" sz="1600" dirty="0">
                <a:solidFill>
                  <a:schemeClr val="bg1"/>
                </a:solidFill>
              </a:rPr>
              <a:t>Università di Modena e Reggio Emilia</a:t>
            </a:r>
            <a:r>
              <a:rPr lang="it-IT" dirty="0">
                <a:solidFill>
                  <a:schemeClr val="bg1"/>
                </a:solidFill>
              </a:rPr>
              <a:t>                                                          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638125-8E47-4ED6-978D-F323C330D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1440" y="6356350"/>
            <a:ext cx="1595120" cy="501650"/>
          </a:xfrm>
        </p:spPr>
        <p:txBody>
          <a:bodyPr/>
          <a:lstStyle/>
          <a:p>
            <a:fld id="{A8343778-DDD7-491F-9A48-7D7C44DEE606}" type="slidenum">
              <a:rPr lang="it-IT" smtClean="0">
                <a:solidFill>
                  <a:schemeClr val="bg1"/>
                </a:solidFill>
              </a:rPr>
              <a:t>11</a:t>
            </a:fld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082" name="Picture 10" descr="Logo_C_Positivo_Colore.pdf">
            <a:extLst>
              <a:ext uri="{FF2B5EF4-FFF2-40B4-BE49-F238E27FC236}">
                <a16:creationId xmlns:a16="http://schemas.microsoft.com/office/drawing/2014/main" id="{0C3E2171-9141-4B08-9384-6225D1328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6" y="6356349"/>
            <a:ext cx="1388848" cy="50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F81FE26-678D-4A5F-8527-B0C8C499E5C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3005" y="2219680"/>
            <a:ext cx="3787645" cy="2564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E7D72B2-FD27-43AC-9FC2-9D8DD1E0BAD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27736" y="3428999"/>
            <a:ext cx="3874548" cy="26022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Segnaposto contenuto 5">
            <a:extLst>
              <a:ext uri="{FF2B5EF4-FFF2-40B4-BE49-F238E27FC236}">
                <a16:creationId xmlns:a16="http://schemas.microsoft.com/office/drawing/2014/main" id="{9C74AA3A-F820-48DC-B769-1850C00590D2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716" y="3429000"/>
            <a:ext cx="4096204" cy="26022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E4607F1-E10E-42A3-87AE-6DF2B3781238}"/>
              </a:ext>
            </a:extLst>
          </p:cNvPr>
          <p:cNvSpPr txBox="1"/>
          <p:nvPr/>
        </p:nvSpPr>
        <p:spPr>
          <a:xfrm>
            <a:off x="89716" y="2919212"/>
            <a:ext cx="409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Confronto variabili: Tempo del passo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02C3403-4643-4F76-BBEC-5D9E77DA04D8}"/>
              </a:ext>
            </a:extLst>
          </p:cNvPr>
          <p:cNvSpPr txBox="1"/>
          <p:nvPr/>
        </p:nvSpPr>
        <p:spPr>
          <a:xfrm>
            <a:off x="4185921" y="1503121"/>
            <a:ext cx="4041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Confronto variabili: Forza impressa ad ogni passo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5E399A1-C877-4361-9948-44A7A5552235}"/>
              </a:ext>
            </a:extLst>
          </p:cNvPr>
          <p:cNvSpPr txBox="1"/>
          <p:nvPr/>
        </p:nvSpPr>
        <p:spPr>
          <a:xfrm>
            <a:off x="8164192" y="2919210"/>
            <a:ext cx="400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Confronto variabili: lunghezza del passo</a:t>
            </a:r>
          </a:p>
        </p:txBody>
      </p:sp>
    </p:spTree>
    <p:extLst>
      <p:ext uri="{BB962C8B-B14F-4D97-AF65-F5344CB8AC3E}">
        <p14:creationId xmlns:p14="http://schemas.microsoft.com/office/powerpoint/2010/main" val="226836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50C6E7-BEC7-4FFA-ACB9-ACF5C956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80159"/>
          </a:xfrm>
          <a:solidFill>
            <a:schemeClr val="tx2"/>
          </a:solidFill>
        </p:spPr>
        <p:txBody>
          <a:bodyPr>
            <a:normAutofit/>
          </a:bodyPr>
          <a:lstStyle/>
          <a:p>
            <a:pPr algn="ctr"/>
            <a:r>
              <a:rPr lang="it-IT" sz="3600" b="1" dirty="0" err="1">
                <a:solidFill>
                  <a:schemeClr val="bg1"/>
                </a:solidFill>
                <a:latin typeface="+mn-lt"/>
              </a:rPr>
              <a:t>Gaussian</a:t>
            </a:r>
            <a:r>
              <a:rPr lang="it-IT" sz="36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it-IT" sz="3600" b="1" dirty="0" err="1">
                <a:solidFill>
                  <a:schemeClr val="bg1"/>
                </a:solidFill>
                <a:latin typeface="+mn-lt"/>
              </a:rPr>
              <a:t>Mixture</a:t>
            </a:r>
            <a:r>
              <a:rPr lang="it-IT" sz="3600" b="1" dirty="0">
                <a:solidFill>
                  <a:schemeClr val="bg1"/>
                </a:solidFill>
                <a:latin typeface="+mn-lt"/>
              </a:rPr>
              <a:t> Models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35EEDF9-DF99-4225-B6C4-E4EF10D9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49"/>
            <a:ext cx="12192000" cy="501651"/>
          </a:xfrm>
          <a:gradFill flip="none" rotWithShape="1">
            <a:gsLst>
              <a:gs pos="48000">
                <a:schemeClr val="tx2"/>
              </a:gs>
              <a:gs pos="22000">
                <a:schemeClr val="bg1"/>
              </a:gs>
            </a:gsLst>
            <a:lin ang="4200000" scaled="0"/>
            <a:tileRect/>
          </a:gradFill>
        </p:spPr>
        <p:txBody>
          <a:bodyPr lIns="216000"/>
          <a:lstStyle/>
          <a:p>
            <a:r>
              <a:rPr lang="it-IT" dirty="0">
                <a:solidFill>
                  <a:schemeClr val="bg1"/>
                </a:solidFill>
              </a:rPr>
              <a:t>                                                                                                                                                          </a:t>
            </a:r>
            <a:r>
              <a:rPr lang="it-IT" sz="1600" dirty="0">
                <a:solidFill>
                  <a:schemeClr val="bg1"/>
                </a:solidFill>
              </a:rPr>
              <a:t>Università di Modena e Reggio Emilia</a:t>
            </a:r>
            <a:r>
              <a:rPr lang="it-IT" dirty="0">
                <a:solidFill>
                  <a:schemeClr val="bg1"/>
                </a:solidFill>
              </a:rPr>
              <a:t>                                                          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638125-8E47-4ED6-978D-F323C330D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1440" y="6356350"/>
            <a:ext cx="1595120" cy="501650"/>
          </a:xfrm>
        </p:spPr>
        <p:txBody>
          <a:bodyPr/>
          <a:lstStyle/>
          <a:p>
            <a:fld id="{A8343778-DDD7-491F-9A48-7D7C44DEE606}" type="slidenum">
              <a:rPr lang="it-IT" smtClean="0">
                <a:solidFill>
                  <a:schemeClr val="bg1"/>
                </a:solidFill>
              </a:rPr>
              <a:t>12</a:t>
            </a:fld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082" name="Picture 10" descr="Logo_C_Positivo_Colore.pdf">
            <a:extLst>
              <a:ext uri="{FF2B5EF4-FFF2-40B4-BE49-F238E27FC236}">
                <a16:creationId xmlns:a16="http://schemas.microsoft.com/office/drawing/2014/main" id="{0C3E2171-9141-4B08-9384-6225D1328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6" y="6356349"/>
            <a:ext cx="1388848" cy="50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egnaposto contenuto 7">
            <a:extLst>
              <a:ext uri="{FF2B5EF4-FFF2-40B4-BE49-F238E27FC236}">
                <a16:creationId xmlns:a16="http://schemas.microsoft.com/office/drawing/2014/main" id="{D73EE202-ECD6-4F78-BF9D-77CC35985C0E}"/>
              </a:ext>
            </a:extLst>
          </p:cNvPr>
          <p:cNvSpPr txBox="1">
            <a:spLocks/>
          </p:cNvSpPr>
          <p:nvPr/>
        </p:nvSpPr>
        <p:spPr>
          <a:xfrm>
            <a:off x="944070" y="2064353"/>
            <a:ext cx="3363974" cy="35318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dirty="0"/>
              <a:t>Un </a:t>
            </a:r>
            <a:r>
              <a:rPr lang="it-IT" b="1" dirty="0"/>
              <a:t>modello a miscela gaussiana </a:t>
            </a:r>
            <a:r>
              <a:rPr lang="it-IT" dirty="0"/>
              <a:t>(GMM) è una funzione di densità di probabilità parametrica rappresentata come la somma ponderata delle densità delle componenti gaussiane</a:t>
            </a:r>
            <a:endParaRPr lang="it-IT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68426682-CEA2-41C3-B5DE-8B700EBA8812}"/>
                  </a:ext>
                </a:extLst>
              </p:cNvPr>
              <p:cNvSpPr/>
              <p:nvPr/>
            </p:nvSpPr>
            <p:spPr>
              <a:xfrm>
                <a:off x="6696362" y="1544489"/>
                <a:ext cx="3871053" cy="14150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1" i="1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it-IT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it-IT" sz="2400" b="1" i="1">
                              <a:latin typeface="Cambria Math" panose="02040503050406030204" pitchFamily="18" charset="0"/>
                            </a:rPr>
                            <m:t>𝛌</m:t>
                          </m:r>
                        </m:e>
                      </m:d>
                      <m:r>
                        <a:rPr lang="it-IT" sz="2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it-IT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it-IT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it-IT" sz="2400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sup>
                        <m:e>
                          <m:sSub>
                            <m:sSubPr>
                              <m:ctrlPr>
                                <a:rPr lang="it-IT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it-IT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it-IT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1" i="1"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it-IT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it-IT" sz="2400" b="1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it-IT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it-IT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lang="it-IT" sz="2400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it-IT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it-IT" sz="24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000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68426682-CEA2-41C3-B5DE-8B700EBA88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362" y="1544489"/>
                <a:ext cx="3871053" cy="14150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362AAEC4-E81A-4286-9B53-E69487BB757F}"/>
                  </a:ext>
                </a:extLst>
              </p:cNvPr>
              <p:cNvSpPr/>
              <p:nvPr/>
            </p:nvSpPr>
            <p:spPr>
              <a:xfrm>
                <a:off x="5611921" y="2702564"/>
                <a:ext cx="6251866" cy="22313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it-IT" sz="2800" dirty="0">
                    <a:solidFill>
                      <a:srgbClr val="212121"/>
                    </a:solidFill>
                    <a:ea typeface="Calibri" panose="020F0502020204030204" pitchFamily="34" charset="0"/>
                    <a:cs typeface="Arial" panose="020B0604020202020204" pitchFamily="34" charset="0"/>
                  </a:rPr>
                  <a:t>dove: </a:t>
                </a:r>
                <a:endParaRPr lang="it-IT" dirty="0">
                  <a:solidFill>
                    <a:srgbClr val="595959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indent="-342900" algn="just">
                  <a:spcBef>
                    <a:spcPts val="600"/>
                  </a:spcBef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it-IT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it-IT" sz="2400" b="1" dirty="0"/>
                  <a:t> </a:t>
                </a:r>
                <a:r>
                  <a:rPr lang="it-IT" sz="2400" dirty="0"/>
                  <a:t>è il vettore delle medie</a:t>
                </a:r>
              </a:p>
              <a:p>
                <a:pPr marL="342900" indent="-342900" algn="just">
                  <a:spcBef>
                    <a:spcPts val="600"/>
                  </a:spcBef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it-IT" sz="24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it-IT" sz="2400" b="1" dirty="0"/>
                  <a:t> </a:t>
                </a:r>
                <a:r>
                  <a:rPr lang="it-IT" sz="2400" dirty="0"/>
                  <a:t>è la matrice delle covarianze</a:t>
                </a:r>
                <a:endParaRPr lang="it-IT" sz="2400" dirty="0">
                  <a:solidFill>
                    <a:srgbClr val="595959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 algn="just"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it-IT" sz="2400" b="1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𝒘</m:t>
                        </m:r>
                      </m:e>
                      <m:sub>
                        <m:r>
                          <a:rPr lang="it-IT" sz="2400" b="1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it-IT" sz="2400" dirty="0">
                    <a:solidFill>
                      <a:srgbClr val="00000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i=1,…,M sono i pesi proporzionali dei componenti della miscela</a:t>
                </a:r>
                <a:endParaRPr lang="it-IT" sz="2400" dirty="0">
                  <a:solidFill>
                    <a:srgbClr val="595959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ttangolo 17">
                <a:extLst>
                  <a:ext uri="{FF2B5EF4-FFF2-40B4-BE49-F238E27FC236}">
                    <a16:creationId xmlns:a16="http://schemas.microsoft.com/office/drawing/2014/main" id="{362AAEC4-E81A-4286-9B53-E69487BB75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921" y="2702564"/>
                <a:ext cx="6251866" cy="2231380"/>
              </a:xfrm>
              <a:prstGeom prst="rect">
                <a:avLst/>
              </a:prstGeom>
              <a:blipFill>
                <a:blip r:embed="rId4"/>
                <a:stretch>
                  <a:fillRect l="-2049" t="-2459" r="-1463" b="-51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A3151BF6-F41A-4AA0-A7E9-355657F6F161}"/>
                  </a:ext>
                </a:extLst>
              </p:cNvPr>
              <p:cNvSpPr/>
              <p:nvPr/>
            </p:nvSpPr>
            <p:spPr>
              <a:xfrm>
                <a:off x="5822386" y="5198273"/>
                <a:ext cx="50421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sty m:val="p"/>
                      </m:rPr>
                      <a:rPr lang="it-IT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i</m:t>
                    </m:r>
                    <m:r>
                      <a:rPr lang="it-IT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scrive</m:t>
                    </m:r>
                    <m:r>
                      <a:rPr lang="it-IT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it-IT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λ</m:t>
                    </m:r>
                    <m:r>
                      <a:rPr lang="it-IT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it-IT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it-IT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it-IT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it-IT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it-IT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it-IT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it-IT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it-IT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it-IT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it-IT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it-IT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2400" dirty="0">
                    <a:solidFill>
                      <a:srgbClr val="00000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i=1,…,M</a:t>
                </a:r>
                <a:r>
                  <a:rPr lang="it-IT" sz="2400" b="1" dirty="0">
                    <a:solidFill>
                      <a:srgbClr val="000000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it-IT" sz="2400" dirty="0"/>
              </a:p>
            </p:txBody>
          </p:sp>
        </mc:Choice>
        <mc:Fallback xmlns="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A3151BF6-F41A-4AA0-A7E9-355657F6F1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386" y="5198273"/>
                <a:ext cx="5042150" cy="461665"/>
              </a:xfrm>
              <a:prstGeom prst="rect">
                <a:avLst/>
              </a:prstGeom>
              <a:blipFill>
                <a:blip r:embed="rId5"/>
                <a:stretch>
                  <a:fillRect l="-242" t="-10667" r="-1209" b="-30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FCD036DE-041D-4F2B-9642-1F993348D668}"/>
              </a:ext>
            </a:extLst>
          </p:cNvPr>
          <p:cNvCxnSpPr/>
          <p:nvPr/>
        </p:nvCxnSpPr>
        <p:spPr>
          <a:xfrm>
            <a:off x="5283707" y="1280160"/>
            <a:ext cx="0" cy="5076189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e 2">
            <a:extLst>
              <a:ext uri="{FF2B5EF4-FFF2-40B4-BE49-F238E27FC236}">
                <a16:creationId xmlns:a16="http://schemas.microsoft.com/office/drawing/2014/main" id="{130E917B-B552-4354-B6B0-1F25EA46A42A}"/>
              </a:ext>
            </a:extLst>
          </p:cNvPr>
          <p:cNvSpPr/>
          <p:nvPr/>
        </p:nvSpPr>
        <p:spPr>
          <a:xfrm>
            <a:off x="7050825" y="4905731"/>
            <a:ext cx="2408862" cy="10467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130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50C6E7-BEC7-4FFA-ACB9-ACF5C956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80159"/>
          </a:xfrm>
          <a:solidFill>
            <a:schemeClr val="tx2"/>
          </a:solidFill>
        </p:spPr>
        <p:txBody>
          <a:bodyPr>
            <a:norm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  <a:latin typeface="+mn-lt"/>
              </a:rPr>
              <a:t>Risultati Test Statistico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35EEDF9-DF99-4225-B6C4-E4EF10D9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49"/>
            <a:ext cx="12192000" cy="501651"/>
          </a:xfrm>
          <a:gradFill flip="none" rotWithShape="1">
            <a:gsLst>
              <a:gs pos="48000">
                <a:schemeClr val="tx2"/>
              </a:gs>
              <a:gs pos="22000">
                <a:schemeClr val="bg1"/>
              </a:gs>
            </a:gsLst>
            <a:lin ang="4200000" scaled="0"/>
            <a:tileRect/>
          </a:gradFill>
        </p:spPr>
        <p:txBody>
          <a:bodyPr lIns="216000"/>
          <a:lstStyle/>
          <a:p>
            <a:r>
              <a:rPr lang="it-IT" dirty="0">
                <a:solidFill>
                  <a:schemeClr val="bg1"/>
                </a:solidFill>
              </a:rPr>
              <a:t>                                                                                                                                                          </a:t>
            </a:r>
            <a:r>
              <a:rPr lang="it-IT" sz="1600" dirty="0">
                <a:solidFill>
                  <a:schemeClr val="bg1"/>
                </a:solidFill>
              </a:rPr>
              <a:t>Università di Modena e Reggio Emilia</a:t>
            </a:r>
            <a:r>
              <a:rPr lang="it-IT" dirty="0">
                <a:solidFill>
                  <a:schemeClr val="bg1"/>
                </a:solidFill>
              </a:rPr>
              <a:t>                                                          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638125-8E47-4ED6-978D-F323C330D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1440" y="6356350"/>
            <a:ext cx="1595120" cy="501650"/>
          </a:xfrm>
        </p:spPr>
        <p:txBody>
          <a:bodyPr/>
          <a:lstStyle/>
          <a:p>
            <a:fld id="{A8343778-DDD7-491F-9A48-7D7C44DEE606}" type="slidenum">
              <a:rPr lang="it-IT" smtClean="0">
                <a:solidFill>
                  <a:schemeClr val="bg1"/>
                </a:solidFill>
              </a:rPr>
              <a:t>13</a:t>
            </a:fld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082" name="Picture 10" descr="Logo_C_Positivo_Colore.pdf">
            <a:extLst>
              <a:ext uri="{FF2B5EF4-FFF2-40B4-BE49-F238E27FC236}">
                <a16:creationId xmlns:a16="http://schemas.microsoft.com/office/drawing/2014/main" id="{0C3E2171-9141-4B08-9384-6225D1328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6" y="6356349"/>
            <a:ext cx="1388848" cy="50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Segnaposto contenuto 5">
            <a:extLst>
              <a:ext uri="{FF2B5EF4-FFF2-40B4-BE49-F238E27FC236}">
                <a16:creationId xmlns:a16="http://schemas.microsoft.com/office/drawing/2014/main" id="{461BA13F-0BDD-4E2A-8956-DDD6DF6FED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9459825"/>
              </p:ext>
            </p:extLst>
          </p:nvPr>
        </p:nvGraphicFramePr>
        <p:xfrm>
          <a:off x="926433" y="1600200"/>
          <a:ext cx="10013316" cy="40647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51742">
                  <a:extLst>
                    <a:ext uri="{9D8B030D-6E8A-4147-A177-3AD203B41FA5}">
                      <a16:colId xmlns:a16="http://schemas.microsoft.com/office/drawing/2014/main" val="2558776396"/>
                    </a:ext>
                  </a:extLst>
                </a:gridCol>
                <a:gridCol w="3961574">
                  <a:extLst>
                    <a:ext uri="{9D8B030D-6E8A-4147-A177-3AD203B41FA5}">
                      <a16:colId xmlns:a16="http://schemas.microsoft.com/office/drawing/2014/main" val="1344044173"/>
                    </a:ext>
                  </a:extLst>
                </a:gridCol>
              </a:tblGrid>
              <a:tr h="104502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33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KS-test (v. in input, v. Generato)</a:t>
                      </a:r>
                    </a:p>
                  </a:txBody>
                  <a:tcPr marL="226314" marR="226314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3300">
                          <a:effectLst/>
                        </a:rPr>
                        <a:t>Risultato(ls=5%)</a:t>
                      </a:r>
                      <a:endParaRPr lang="it-IT" sz="330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314" marR="226314" marT="0" marB="0" anchor="ctr"/>
                </a:tc>
                <a:extLst>
                  <a:ext uri="{0D108BD9-81ED-4DB2-BD59-A6C34878D82A}">
                    <a16:rowId xmlns:a16="http://schemas.microsoft.com/office/drawing/2014/main" val="2411209893"/>
                  </a:ext>
                </a:extLst>
              </a:tr>
              <a:tr h="100656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3300" dirty="0">
                          <a:effectLst/>
                        </a:rPr>
                        <a:t>h1= kstest2(</a:t>
                      </a:r>
                      <a:r>
                        <a:rPr lang="it-IT" sz="3300" dirty="0" err="1">
                          <a:effectLst/>
                        </a:rPr>
                        <a:t>tempoF,T</a:t>
                      </a:r>
                      <a:r>
                        <a:rPr lang="it-IT" sz="3300" dirty="0">
                          <a:effectLst/>
                        </a:rPr>
                        <a:t>)</a:t>
                      </a:r>
                      <a:endParaRPr lang="it-IT" sz="33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314" marR="226314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33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226314" marR="226314" marT="0" marB="0" anchor="ctr"/>
                </a:tc>
                <a:extLst>
                  <a:ext uri="{0D108BD9-81ED-4DB2-BD59-A6C34878D82A}">
                    <a16:rowId xmlns:a16="http://schemas.microsoft.com/office/drawing/2014/main" val="868255016"/>
                  </a:ext>
                </a:extLst>
              </a:tr>
              <a:tr h="100656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3300" dirty="0">
                          <a:effectLst/>
                        </a:rPr>
                        <a:t>h2= kstest2(</a:t>
                      </a:r>
                      <a:r>
                        <a:rPr lang="it-IT" sz="3300" dirty="0" err="1">
                          <a:effectLst/>
                        </a:rPr>
                        <a:t>ForzaM,F</a:t>
                      </a:r>
                      <a:r>
                        <a:rPr lang="it-IT" sz="3300" dirty="0">
                          <a:effectLst/>
                        </a:rPr>
                        <a:t>)</a:t>
                      </a:r>
                      <a:endParaRPr lang="it-IT" sz="33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314" marR="226314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3300" dirty="0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226314" marR="226314" marT="0" marB="0" anchor="ctr"/>
                </a:tc>
                <a:extLst>
                  <a:ext uri="{0D108BD9-81ED-4DB2-BD59-A6C34878D82A}">
                    <a16:rowId xmlns:a16="http://schemas.microsoft.com/office/drawing/2014/main" val="3829315592"/>
                  </a:ext>
                </a:extLst>
              </a:tr>
              <a:tr h="100656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3300" dirty="0">
                          <a:effectLst/>
                        </a:rPr>
                        <a:t>h3= kstest2(</a:t>
                      </a:r>
                      <a:r>
                        <a:rPr lang="it-IT" sz="3300" dirty="0" err="1">
                          <a:effectLst/>
                        </a:rPr>
                        <a:t>LunghezzaP,L</a:t>
                      </a:r>
                      <a:r>
                        <a:rPr lang="it-IT" sz="3300" dirty="0">
                          <a:effectLst/>
                        </a:rPr>
                        <a:t>)</a:t>
                      </a:r>
                      <a:endParaRPr lang="it-IT" sz="33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314" marR="226314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3300" dirty="0">
                          <a:effectLst/>
                        </a:rPr>
                        <a:t>0</a:t>
                      </a:r>
                      <a:endParaRPr lang="it-IT" sz="3300" dirty="0">
                        <a:solidFill>
                          <a:srgbClr val="59595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6314" marR="226314" marT="0" marB="0" anchor="ctr"/>
                </a:tc>
                <a:extLst>
                  <a:ext uri="{0D108BD9-81ED-4DB2-BD59-A6C34878D82A}">
                    <a16:rowId xmlns:a16="http://schemas.microsoft.com/office/drawing/2014/main" val="3479850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349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50C6E7-BEC7-4FFA-ACB9-ACF5C956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80159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72000" algn="ctr">
              <a:lnSpc>
                <a:spcPct val="100000"/>
              </a:lnSpc>
              <a:spcBef>
                <a:spcPts val="1200"/>
              </a:spcBef>
            </a:pPr>
            <a:r>
              <a:rPr lang="it-IT" sz="4000" b="1" dirty="0">
                <a:solidFill>
                  <a:schemeClr val="bg1"/>
                </a:solidFill>
                <a:latin typeface="+mn-lt"/>
              </a:rPr>
              <a:t>Confronto Grafici</a:t>
            </a:r>
            <a:endParaRPr lang="it-IT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35EEDF9-DF99-4225-B6C4-E4EF10D9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49"/>
            <a:ext cx="12192000" cy="501651"/>
          </a:xfrm>
          <a:gradFill flip="none" rotWithShape="1">
            <a:gsLst>
              <a:gs pos="48000">
                <a:schemeClr val="tx2"/>
              </a:gs>
              <a:gs pos="22000">
                <a:schemeClr val="bg1"/>
              </a:gs>
            </a:gsLst>
            <a:lin ang="4200000" scaled="0"/>
            <a:tileRect/>
          </a:gradFill>
        </p:spPr>
        <p:txBody>
          <a:bodyPr lIns="216000"/>
          <a:lstStyle/>
          <a:p>
            <a:r>
              <a:rPr lang="it-IT" dirty="0">
                <a:solidFill>
                  <a:schemeClr val="bg1"/>
                </a:solidFill>
              </a:rPr>
              <a:t>                                                                                                                                                          </a:t>
            </a:r>
            <a:r>
              <a:rPr lang="it-IT" sz="1600" dirty="0">
                <a:solidFill>
                  <a:schemeClr val="bg1"/>
                </a:solidFill>
              </a:rPr>
              <a:t>Università di Modena e Reggio Emilia</a:t>
            </a:r>
            <a:r>
              <a:rPr lang="it-IT" dirty="0">
                <a:solidFill>
                  <a:schemeClr val="bg1"/>
                </a:solidFill>
              </a:rPr>
              <a:t>                                                          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638125-8E47-4ED6-978D-F323C330D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1440" y="6356350"/>
            <a:ext cx="1595120" cy="501650"/>
          </a:xfrm>
        </p:spPr>
        <p:txBody>
          <a:bodyPr/>
          <a:lstStyle/>
          <a:p>
            <a:fld id="{A8343778-DDD7-491F-9A48-7D7C44DEE606}" type="slidenum">
              <a:rPr lang="it-IT" smtClean="0">
                <a:solidFill>
                  <a:schemeClr val="bg1"/>
                </a:solidFill>
              </a:rPr>
              <a:t>14</a:t>
            </a:fld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082" name="Picture 10" descr="Logo_C_Positivo_Colore.pdf">
            <a:extLst>
              <a:ext uri="{FF2B5EF4-FFF2-40B4-BE49-F238E27FC236}">
                <a16:creationId xmlns:a16="http://schemas.microsoft.com/office/drawing/2014/main" id="{0C3E2171-9141-4B08-9384-6225D1328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6" y="6356349"/>
            <a:ext cx="1388848" cy="50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FC45A11D-05D8-4EE8-BD87-DC6B3116CC54}"/>
              </a:ext>
            </a:extLst>
          </p:cNvPr>
          <p:cNvSpPr/>
          <p:nvPr/>
        </p:nvSpPr>
        <p:spPr>
          <a:xfrm>
            <a:off x="89715" y="2785667"/>
            <a:ext cx="4077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/>
              <a:t>Confronto variabili: Tempo del passo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AA6739E-30AA-453A-ABB4-C8A33856EA52}"/>
              </a:ext>
            </a:extLst>
          </p:cNvPr>
          <p:cNvSpPr/>
          <p:nvPr/>
        </p:nvSpPr>
        <p:spPr>
          <a:xfrm>
            <a:off x="4323020" y="1405649"/>
            <a:ext cx="38117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/>
              <a:t>Confronto variabili: Forza impressa ad ogni passo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9F499D79-CB18-456E-B9E3-9B46E3EA47FE}"/>
              </a:ext>
            </a:extLst>
          </p:cNvPr>
          <p:cNvSpPr/>
          <p:nvPr/>
        </p:nvSpPr>
        <p:spPr>
          <a:xfrm>
            <a:off x="8212651" y="2785667"/>
            <a:ext cx="39675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b="1" dirty="0"/>
              <a:t>Confronto variabili: lunghezza del passo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3CD4B0E-C0B4-49B2-B35B-E1D2338252A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61" y="3351749"/>
            <a:ext cx="3780000" cy="266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95B45A1-8AD4-4A3C-B941-997246ED8B9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510" y="2100344"/>
            <a:ext cx="3780000" cy="266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1A8BDEE8-52DC-45A3-A920-FE813670E56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0559" y="3351749"/>
            <a:ext cx="3780000" cy="266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948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50C6E7-BEC7-4FFA-ACB9-ACF5C956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80159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72000" algn="ctr">
              <a:lnSpc>
                <a:spcPct val="100000"/>
              </a:lnSpc>
              <a:spcBef>
                <a:spcPts val="1200"/>
              </a:spcBef>
            </a:pPr>
            <a:r>
              <a:rPr lang="it-IT" sz="4000" b="1" dirty="0">
                <a:solidFill>
                  <a:schemeClr val="bg1"/>
                </a:solidFill>
                <a:latin typeface="+mn-lt"/>
              </a:rPr>
              <a:t>Copule</a:t>
            </a:r>
            <a:endParaRPr lang="it-IT" sz="2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35EEDF9-DF99-4225-B6C4-E4EF10D9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49"/>
            <a:ext cx="12192000" cy="501651"/>
          </a:xfrm>
          <a:gradFill flip="none" rotWithShape="1">
            <a:gsLst>
              <a:gs pos="48000">
                <a:schemeClr val="tx2"/>
              </a:gs>
              <a:gs pos="22000">
                <a:schemeClr val="bg1"/>
              </a:gs>
            </a:gsLst>
            <a:lin ang="4200000" scaled="0"/>
            <a:tileRect/>
          </a:gradFill>
        </p:spPr>
        <p:txBody>
          <a:bodyPr lIns="216000"/>
          <a:lstStyle/>
          <a:p>
            <a:r>
              <a:rPr lang="it-IT" dirty="0">
                <a:solidFill>
                  <a:schemeClr val="bg1"/>
                </a:solidFill>
              </a:rPr>
              <a:t>                                                                                                                                                          </a:t>
            </a:r>
            <a:r>
              <a:rPr lang="it-IT" sz="1600" dirty="0">
                <a:solidFill>
                  <a:schemeClr val="bg1"/>
                </a:solidFill>
              </a:rPr>
              <a:t>Università di Modena e Reggio Emilia</a:t>
            </a:r>
            <a:r>
              <a:rPr lang="it-IT" dirty="0">
                <a:solidFill>
                  <a:schemeClr val="bg1"/>
                </a:solidFill>
              </a:rPr>
              <a:t>                                                          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638125-8E47-4ED6-978D-F323C330D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1440" y="6356350"/>
            <a:ext cx="1595120" cy="501650"/>
          </a:xfrm>
        </p:spPr>
        <p:txBody>
          <a:bodyPr/>
          <a:lstStyle/>
          <a:p>
            <a:fld id="{A8343778-DDD7-491F-9A48-7D7C44DEE606}" type="slidenum">
              <a:rPr lang="it-IT" smtClean="0">
                <a:solidFill>
                  <a:schemeClr val="bg1"/>
                </a:solidFill>
              </a:rPr>
              <a:t>15</a:t>
            </a:fld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082" name="Picture 10" descr="Logo_C_Positivo_Colore.pdf">
            <a:extLst>
              <a:ext uri="{FF2B5EF4-FFF2-40B4-BE49-F238E27FC236}">
                <a16:creationId xmlns:a16="http://schemas.microsoft.com/office/drawing/2014/main" id="{0C3E2171-9141-4B08-9384-6225D1328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6" y="6356349"/>
            <a:ext cx="1388848" cy="50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C33C2FA0-D354-47A2-82C9-50FAC08D8ECD}"/>
              </a:ext>
            </a:extLst>
          </p:cNvPr>
          <p:cNvSpPr txBox="1">
            <a:spLocks/>
          </p:cNvSpPr>
          <p:nvPr/>
        </p:nvSpPr>
        <p:spPr>
          <a:xfrm>
            <a:off x="925142" y="2015783"/>
            <a:ext cx="3363974" cy="36049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i="1" dirty="0"/>
              <a:t>Le copule</a:t>
            </a:r>
            <a:r>
              <a:rPr lang="it-IT" dirty="0"/>
              <a:t> sono funzioni che descrivono le dipendenze tra variabili aleatorie e forniscono un metodo per creare distribuzioni che elaborino i dati multivariati correlati</a:t>
            </a:r>
            <a:endParaRPr lang="it-IT" sz="2000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EB66B3F2-5CE3-4CFA-9B34-6F55FFB0DA3E}"/>
              </a:ext>
            </a:extLst>
          </p:cNvPr>
          <p:cNvCxnSpPr/>
          <p:nvPr/>
        </p:nvCxnSpPr>
        <p:spPr>
          <a:xfrm>
            <a:off x="5214257" y="1280160"/>
            <a:ext cx="0" cy="5076189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58E6885-826B-4D08-AA9C-6963A354E3A2}"/>
              </a:ext>
            </a:extLst>
          </p:cNvPr>
          <p:cNvSpPr txBox="1"/>
          <p:nvPr/>
        </p:nvSpPr>
        <p:spPr>
          <a:xfrm>
            <a:off x="5704107" y="1693121"/>
            <a:ext cx="59980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Verranno utilizzate le copule per generare dei campioni che simulino la camminata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C248273-A662-418B-829B-BFD5DF5D7B0A}"/>
              </a:ext>
            </a:extLst>
          </p:cNvPr>
          <p:cNvSpPr txBox="1"/>
          <p:nvPr/>
        </p:nvSpPr>
        <p:spPr>
          <a:xfrm>
            <a:off x="5704107" y="3317485"/>
            <a:ext cx="5998023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4625" algn="l"/>
              </a:tabLst>
            </a:pPr>
            <a:r>
              <a:rPr lang="it-IT" sz="2800" dirty="0"/>
              <a:t>Campione sperimentale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4625" algn="l"/>
              </a:tabLst>
            </a:pPr>
            <a:r>
              <a:rPr lang="it-IT" sz="2800" dirty="0"/>
              <a:t>Grado di correlazione fra le variabili</a:t>
            </a:r>
          </a:p>
          <a:p>
            <a:pPr>
              <a:lnSpc>
                <a:spcPct val="150000"/>
              </a:lnSpc>
              <a:tabLst>
                <a:tab pos="174625" algn="l"/>
              </a:tabLst>
            </a:pP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212722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50C6E7-BEC7-4FFA-ACB9-ACF5C956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80159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72000" algn="ctr">
              <a:lnSpc>
                <a:spcPct val="100000"/>
              </a:lnSpc>
              <a:spcBef>
                <a:spcPts val="1200"/>
              </a:spcBef>
            </a:pPr>
            <a:r>
              <a:rPr lang="it-IT" sz="4000" b="1" dirty="0">
                <a:solidFill>
                  <a:schemeClr val="bg1"/>
                </a:solidFill>
                <a:latin typeface="+mn-lt"/>
              </a:rPr>
              <a:t>Conclusioni</a:t>
            </a:r>
            <a:endParaRPr lang="it-IT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35EEDF9-DF99-4225-B6C4-E4EF10D9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49"/>
            <a:ext cx="12192000" cy="501651"/>
          </a:xfrm>
          <a:gradFill flip="none" rotWithShape="1">
            <a:gsLst>
              <a:gs pos="48000">
                <a:schemeClr val="tx2"/>
              </a:gs>
              <a:gs pos="22000">
                <a:schemeClr val="bg1"/>
              </a:gs>
            </a:gsLst>
            <a:lin ang="4200000" scaled="0"/>
            <a:tileRect/>
          </a:gradFill>
        </p:spPr>
        <p:txBody>
          <a:bodyPr lIns="216000"/>
          <a:lstStyle/>
          <a:p>
            <a:r>
              <a:rPr lang="it-IT" dirty="0">
                <a:solidFill>
                  <a:schemeClr val="bg1"/>
                </a:solidFill>
              </a:rPr>
              <a:t>                                                                                                                                                          </a:t>
            </a:r>
            <a:r>
              <a:rPr lang="it-IT" sz="1600" dirty="0">
                <a:solidFill>
                  <a:schemeClr val="bg1"/>
                </a:solidFill>
              </a:rPr>
              <a:t>Università di Modena e Reggio Emilia</a:t>
            </a:r>
            <a:r>
              <a:rPr lang="it-IT" dirty="0">
                <a:solidFill>
                  <a:schemeClr val="bg1"/>
                </a:solidFill>
              </a:rPr>
              <a:t>                                                          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638125-8E47-4ED6-978D-F323C330D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1440" y="6356350"/>
            <a:ext cx="1595120" cy="501650"/>
          </a:xfrm>
        </p:spPr>
        <p:txBody>
          <a:bodyPr/>
          <a:lstStyle/>
          <a:p>
            <a:fld id="{A8343778-DDD7-491F-9A48-7D7C44DEE606}" type="slidenum">
              <a:rPr lang="it-IT" smtClean="0">
                <a:solidFill>
                  <a:schemeClr val="bg1"/>
                </a:solidFill>
              </a:rPr>
              <a:t>16</a:t>
            </a:fld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082" name="Picture 10" descr="Logo_C_Positivo_Colore.pdf">
            <a:extLst>
              <a:ext uri="{FF2B5EF4-FFF2-40B4-BE49-F238E27FC236}">
                <a16:creationId xmlns:a16="http://schemas.microsoft.com/office/drawing/2014/main" id="{0C3E2171-9141-4B08-9384-6225D1328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6" y="6356349"/>
            <a:ext cx="1388848" cy="50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FC5E254-2979-468C-8B54-7A8EF66DD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615" y="3332308"/>
            <a:ext cx="805773" cy="792000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1060426-7A70-4E75-AA5F-5EFCF2DE5381}"/>
              </a:ext>
            </a:extLst>
          </p:cNvPr>
          <p:cNvSpPr txBox="1"/>
          <p:nvPr/>
        </p:nvSpPr>
        <p:spPr>
          <a:xfrm>
            <a:off x="735016" y="2319240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b="1" dirty="0"/>
              <a:t>Distribuzione normale multivariata </a:t>
            </a:r>
          </a:p>
        </p:txBody>
      </p:sp>
      <p:pic>
        <p:nvPicPr>
          <p:cNvPr id="21" name="Immagine 20" descr="Immagine che contiene oggetto&#10;&#10;Descrizione generata automaticamente">
            <a:extLst>
              <a:ext uri="{FF2B5EF4-FFF2-40B4-BE49-F238E27FC236}">
                <a16:creationId xmlns:a16="http://schemas.microsoft.com/office/drawing/2014/main" id="{81EFBE2A-4D4E-4969-93BA-51FF1CC92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616" y="2246405"/>
            <a:ext cx="805773" cy="792000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826366E-A5C8-4D58-A7AF-3503D47E2530}"/>
              </a:ext>
            </a:extLst>
          </p:cNvPr>
          <p:cNvSpPr txBox="1"/>
          <p:nvPr/>
        </p:nvSpPr>
        <p:spPr>
          <a:xfrm>
            <a:off x="735016" y="3405143"/>
            <a:ext cx="3835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b="1" dirty="0" err="1"/>
              <a:t>Gaussian</a:t>
            </a:r>
            <a:r>
              <a:rPr lang="it-IT" sz="3600" b="1" dirty="0"/>
              <a:t> </a:t>
            </a:r>
            <a:r>
              <a:rPr lang="it-IT" sz="3600" b="1" dirty="0" err="1"/>
              <a:t>Mixture</a:t>
            </a:r>
            <a:endParaRPr lang="it-IT" sz="3600" b="1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E0AA7D0-0F09-426C-838F-0CDB15486C20}"/>
              </a:ext>
            </a:extLst>
          </p:cNvPr>
          <p:cNvSpPr txBox="1"/>
          <p:nvPr/>
        </p:nvSpPr>
        <p:spPr>
          <a:xfrm>
            <a:off x="735016" y="4491046"/>
            <a:ext cx="1808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b="1" dirty="0"/>
              <a:t>Copule</a:t>
            </a:r>
            <a:endParaRPr lang="it-IT" sz="4400" b="1" dirty="0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7E96081-6317-4FF8-BBAE-0C3587684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615" y="4418211"/>
            <a:ext cx="805773" cy="792000"/>
          </a:xfrm>
          <a:prstGeom prst="rect">
            <a:avLst/>
          </a:prstGeom>
        </p:spPr>
      </p:pic>
      <p:sp>
        <p:nvSpPr>
          <p:cNvPr id="25" name="Rettangolo 24">
            <a:extLst>
              <a:ext uri="{FF2B5EF4-FFF2-40B4-BE49-F238E27FC236}">
                <a16:creationId xmlns:a16="http://schemas.microsoft.com/office/drawing/2014/main" id="{3DB35E90-DDF5-474F-B33B-3E6FCC41B8AE}"/>
              </a:ext>
            </a:extLst>
          </p:cNvPr>
          <p:cNvSpPr/>
          <p:nvPr/>
        </p:nvSpPr>
        <p:spPr>
          <a:xfrm>
            <a:off x="6253443" y="1870695"/>
            <a:ext cx="180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highlight>
                  <a:srgbClr val="000080"/>
                </a:highlight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2001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50C6E7-BEC7-4FFA-ACB9-ACF5C956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80159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72000" algn="ctr">
              <a:lnSpc>
                <a:spcPct val="100000"/>
              </a:lnSpc>
              <a:spcBef>
                <a:spcPts val="1200"/>
              </a:spcBef>
            </a:pPr>
            <a:r>
              <a:rPr lang="it-IT" sz="4000" b="1" dirty="0">
                <a:solidFill>
                  <a:schemeClr val="bg1"/>
                </a:solidFill>
                <a:latin typeface="+mn-lt"/>
              </a:rPr>
              <a:t>Sviluppi Futuri</a:t>
            </a:r>
            <a:endParaRPr lang="it-IT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35EEDF9-DF99-4225-B6C4-E4EF10D9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49"/>
            <a:ext cx="12192000" cy="501651"/>
          </a:xfrm>
          <a:gradFill flip="none" rotWithShape="1">
            <a:gsLst>
              <a:gs pos="48000">
                <a:schemeClr val="tx2"/>
              </a:gs>
              <a:gs pos="22000">
                <a:schemeClr val="bg1"/>
              </a:gs>
            </a:gsLst>
            <a:lin ang="4200000" scaled="0"/>
            <a:tileRect/>
          </a:gradFill>
        </p:spPr>
        <p:txBody>
          <a:bodyPr lIns="216000"/>
          <a:lstStyle/>
          <a:p>
            <a:r>
              <a:rPr lang="it-IT" dirty="0">
                <a:solidFill>
                  <a:schemeClr val="bg1"/>
                </a:solidFill>
              </a:rPr>
              <a:t>                                                                                                                                                          </a:t>
            </a:r>
            <a:r>
              <a:rPr lang="it-IT" sz="1600" dirty="0">
                <a:solidFill>
                  <a:schemeClr val="bg1"/>
                </a:solidFill>
              </a:rPr>
              <a:t>Università di Modena e Reggio Emilia</a:t>
            </a:r>
            <a:r>
              <a:rPr lang="it-IT" dirty="0">
                <a:solidFill>
                  <a:schemeClr val="bg1"/>
                </a:solidFill>
              </a:rPr>
              <a:t>                                                          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638125-8E47-4ED6-978D-F323C330D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1440" y="6356350"/>
            <a:ext cx="1595120" cy="501650"/>
          </a:xfrm>
        </p:spPr>
        <p:txBody>
          <a:bodyPr/>
          <a:lstStyle/>
          <a:p>
            <a:fld id="{A8343778-DDD7-491F-9A48-7D7C44DEE606}" type="slidenum">
              <a:rPr lang="it-IT" smtClean="0">
                <a:solidFill>
                  <a:schemeClr val="bg1"/>
                </a:solidFill>
              </a:rPr>
              <a:t>17</a:t>
            </a:fld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082" name="Picture 10" descr="Logo_C_Positivo_Colore.pdf">
            <a:extLst>
              <a:ext uri="{FF2B5EF4-FFF2-40B4-BE49-F238E27FC236}">
                <a16:creationId xmlns:a16="http://schemas.microsoft.com/office/drawing/2014/main" id="{0C3E2171-9141-4B08-9384-6225D1328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6" y="6356349"/>
            <a:ext cx="1388848" cy="50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F0837AA7-5368-4749-A670-5CCCE62ABC2A}"/>
              </a:ext>
            </a:extLst>
          </p:cNvPr>
          <p:cNvSpPr txBox="1">
            <a:spLocks/>
          </p:cNvSpPr>
          <p:nvPr/>
        </p:nvSpPr>
        <p:spPr>
          <a:xfrm>
            <a:off x="283030" y="1426028"/>
            <a:ext cx="11440884" cy="4454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it-IT" sz="3600" b="1" dirty="0">
                <a:solidFill>
                  <a:srgbClr val="000000"/>
                </a:solidFill>
              </a:rPr>
              <a:t>Sviluppo di un simulatore di camminata bipede per eccitare i modelli strutturali di passerelle ciclopedonali</a:t>
            </a:r>
          </a:p>
          <a:p>
            <a:pPr>
              <a:lnSpc>
                <a:spcPct val="200000"/>
              </a:lnSpc>
            </a:pPr>
            <a:r>
              <a:rPr lang="it-IT" sz="3600" b="1" dirty="0">
                <a:solidFill>
                  <a:srgbClr val="000000"/>
                </a:solidFill>
              </a:rPr>
              <a:t>Verificare la risposta della struttura a seguito del transito di gruppi di persone</a:t>
            </a:r>
          </a:p>
        </p:txBody>
      </p:sp>
    </p:spTree>
    <p:extLst>
      <p:ext uri="{BB962C8B-B14F-4D97-AF65-F5344CB8AC3E}">
        <p14:creationId xmlns:p14="http://schemas.microsoft.com/office/powerpoint/2010/main" val="229908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50C6E7-BEC7-4FFA-ACB9-ACF5C956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80159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72000" algn="ctr">
              <a:lnSpc>
                <a:spcPct val="100000"/>
              </a:lnSpc>
              <a:spcBef>
                <a:spcPts val="1200"/>
              </a:spcBef>
            </a:pPr>
            <a:r>
              <a:rPr lang="it-IT" sz="2400" dirty="0">
                <a:solidFill>
                  <a:schemeClr val="bg1"/>
                </a:solidFill>
              </a:rPr>
              <a:t>Dipartimento di Scienze e </a:t>
            </a:r>
            <a:br>
              <a:rPr lang="it-IT" sz="2400" dirty="0">
                <a:solidFill>
                  <a:schemeClr val="bg1"/>
                </a:solidFill>
              </a:rPr>
            </a:br>
            <a:r>
              <a:rPr lang="it-IT" sz="2400" dirty="0">
                <a:solidFill>
                  <a:schemeClr val="bg1"/>
                </a:solidFill>
              </a:rPr>
              <a:t>Metodi dell’ingegneria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35EEDF9-DF99-4225-B6C4-E4EF10D9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49"/>
            <a:ext cx="12192000" cy="501651"/>
          </a:xfrm>
          <a:gradFill flip="none" rotWithShape="1">
            <a:gsLst>
              <a:gs pos="48000">
                <a:schemeClr val="tx2"/>
              </a:gs>
              <a:gs pos="22000">
                <a:schemeClr val="bg1"/>
              </a:gs>
            </a:gsLst>
            <a:lin ang="4200000" scaled="0"/>
            <a:tileRect/>
          </a:gradFill>
        </p:spPr>
        <p:txBody>
          <a:bodyPr lIns="216000"/>
          <a:lstStyle/>
          <a:p>
            <a:r>
              <a:rPr lang="it-IT" dirty="0">
                <a:solidFill>
                  <a:schemeClr val="bg1"/>
                </a:solidFill>
              </a:rPr>
              <a:t>                                                                                                                                                          </a:t>
            </a:r>
            <a:r>
              <a:rPr lang="it-IT" sz="1600" dirty="0">
                <a:solidFill>
                  <a:schemeClr val="bg1"/>
                </a:solidFill>
              </a:rPr>
              <a:t>Università di Modena e Reggio Emilia</a:t>
            </a:r>
            <a:r>
              <a:rPr lang="it-IT" dirty="0">
                <a:solidFill>
                  <a:schemeClr val="bg1"/>
                </a:solidFill>
              </a:rPr>
              <a:t>                                                          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638125-8E47-4ED6-978D-F323C330D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1440" y="6356350"/>
            <a:ext cx="1595120" cy="501650"/>
          </a:xfrm>
        </p:spPr>
        <p:txBody>
          <a:bodyPr/>
          <a:lstStyle/>
          <a:p>
            <a:fld id="{A8343778-DDD7-491F-9A48-7D7C44DEE606}" type="slidenum">
              <a:rPr lang="it-IT" smtClean="0">
                <a:solidFill>
                  <a:schemeClr val="bg1"/>
                </a:solidFill>
              </a:rPr>
              <a:t>18</a:t>
            </a:fld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078" name="Picture 6" descr="Logo_C_Negativo_trasparente.png">
            <a:extLst>
              <a:ext uri="{FF2B5EF4-FFF2-40B4-BE49-F238E27FC236}">
                <a16:creationId xmlns:a16="http://schemas.microsoft.com/office/drawing/2014/main" id="{7E518E19-4382-4ECA-8F51-1502DA37B6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0"/>
            <a:ext cx="3501292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Logo_C_Positivo_Colore.pdf">
            <a:extLst>
              <a:ext uri="{FF2B5EF4-FFF2-40B4-BE49-F238E27FC236}">
                <a16:creationId xmlns:a16="http://schemas.microsoft.com/office/drawing/2014/main" id="{0C3E2171-9141-4B08-9384-6225D1328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6" y="6356349"/>
            <a:ext cx="1388848" cy="50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ttangolo 24">
            <a:extLst>
              <a:ext uri="{FF2B5EF4-FFF2-40B4-BE49-F238E27FC236}">
                <a16:creationId xmlns:a16="http://schemas.microsoft.com/office/drawing/2014/main" id="{3DB35E90-DDF5-474F-B33B-3E6FCC41B8AE}"/>
              </a:ext>
            </a:extLst>
          </p:cNvPr>
          <p:cNvSpPr/>
          <p:nvPr/>
        </p:nvSpPr>
        <p:spPr>
          <a:xfrm>
            <a:off x="6253442" y="2249677"/>
            <a:ext cx="180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highlight>
                  <a:srgbClr val="000080"/>
                </a:highlight>
              </a:rPr>
              <a:t> 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0E8B5FAB-4D29-4503-B5F5-6D167ABA029E}"/>
              </a:ext>
            </a:extLst>
          </p:cNvPr>
          <p:cNvSpPr txBox="1">
            <a:spLocks/>
          </p:cNvSpPr>
          <p:nvPr/>
        </p:nvSpPr>
        <p:spPr>
          <a:xfrm>
            <a:off x="838200" y="285750"/>
            <a:ext cx="10515600" cy="5891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it-IT" dirty="0"/>
          </a:p>
          <a:p>
            <a:pPr marL="0" indent="0" algn="ctr">
              <a:buFont typeface="Arial" panose="020B0604020202020204" pitchFamily="34" charset="0"/>
              <a:buNone/>
            </a:pPr>
            <a:endParaRPr lang="it-IT" dirty="0"/>
          </a:p>
          <a:p>
            <a:pPr marL="0" indent="0" algn="ctr">
              <a:buFont typeface="Arial" panose="020B0604020202020204" pitchFamily="34" charset="0"/>
              <a:buNone/>
            </a:pPr>
            <a:endParaRPr lang="it-IT" dirty="0"/>
          </a:p>
          <a:p>
            <a:pPr marL="0" indent="0" algn="ctr">
              <a:buFont typeface="Arial" panose="020B0604020202020204" pitchFamily="34" charset="0"/>
              <a:buNone/>
            </a:pPr>
            <a:endParaRPr lang="it-IT" dirty="0"/>
          </a:p>
          <a:p>
            <a:pPr marL="0" indent="0" algn="ctr">
              <a:buFont typeface="Arial" panose="020B0604020202020204" pitchFamily="34" charset="0"/>
              <a:buNone/>
            </a:pPr>
            <a:endParaRPr lang="it-IT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sz="8000" b="1" dirty="0"/>
              <a:t>Grazie dell’attenzione</a:t>
            </a:r>
            <a:endParaRPr lang="it-IT" sz="8800" b="1" dirty="0"/>
          </a:p>
        </p:txBody>
      </p:sp>
    </p:spTree>
    <p:extLst>
      <p:ext uri="{BB962C8B-B14F-4D97-AF65-F5344CB8AC3E}">
        <p14:creationId xmlns:p14="http://schemas.microsoft.com/office/powerpoint/2010/main" val="140243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50C6E7-BEC7-4FFA-ACB9-ACF5C956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80159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72000" algn="ctr">
              <a:lnSpc>
                <a:spcPct val="100000"/>
              </a:lnSpc>
              <a:spcBef>
                <a:spcPts val="1200"/>
              </a:spcBef>
            </a:pPr>
            <a:r>
              <a:rPr lang="it-IT" b="1" dirty="0">
                <a:solidFill>
                  <a:schemeClr val="bg1"/>
                </a:solidFill>
                <a:latin typeface="+mn-lt"/>
              </a:rPr>
              <a:t>Le passerelle ciclopedonali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35EEDF9-DF99-4225-B6C4-E4EF10D9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49"/>
            <a:ext cx="12192000" cy="501651"/>
          </a:xfrm>
          <a:gradFill flip="none" rotWithShape="1">
            <a:gsLst>
              <a:gs pos="48000">
                <a:schemeClr val="tx2"/>
              </a:gs>
              <a:gs pos="22000">
                <a:schemeClr val="bg1"/>
              </a:gs>
            </a:gsLst>
            <a:lin ang="4200000" scaled="0"/>
            <a:tileRect/>
          </a:gradFill>
        </p:spPr>
        <p:txBody>
          <a:bodyPr lIns="216000"/>
          <a:lstStyle/>
          <a:p>
            <a:r>
              <a:rPr lang="it-IT" dirty="0">
                <a:solidFill>
                  <a:schemeClr val="bg1"/>
                </a:solidFill>
              </a:rPr>
              <a:t>                                                                                                                                                          </a:t>
            </a:r>
            <a:r>
              <a:rPr lang="it-IT" sz="1600" dirty="0">
                <a:solidFill>
                  <a:schemeClr val="bg1"/>
                </a:solidFill>
              </a:rPr>
              <a:t>Università di Modena e Reggio Emilia</a:t>
            </a:r>
            <a:r>
              <a:rPr lang="it-IT" dirty="0">
                <a:solidFill>
                  <a:schemeClr val="bg1"/>
                </a:solidFill>
              </a:rPr>
              <a:t>                                                          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638125-8E47-4ED6-978D-F323C330D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1440" y="6356350"/>
            <a:ext cx="1595120" cy="501650"/>
          </a:xfrm>
        </p:spPr>
        <p:txBody>
          <a:bodyPr/>
          <a:lstStyle/>
          <a:p>
            <a:fld id="{A8343778-DDD7-491F-9A48-7D7C44DEE606}" type="slidenum">
              <a:rPr lang="it-IT" smtClean="0">
                <a:solidFill>
                  <a:schemeClr val="bg1"/>
                </a:solidFill>
              </a:rPr>
              <a:t>2</a:t>
            </a:fld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082" name="Picture 10" descr="Logo_C_Positivo_Colore.pdf">
            <a:extLst>
              <a:ext uri="{FF2B5EF4-FFF2-40B4-BE49-F238E27FC236}">
                <a16:creationId xmlns:a16="http://schemas.microsoft.com/office/drawing/2014/main" id="{0C3E2171-9141-4B08-9384-6225D1328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6" y="6356349"/>
            <a:ext cx="1388848" cy="50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CF6B3DA8-5345-435F-B6D8-9BEFD05ECC1F}"/>
              </a:ext>
            </a:extLst>
          </p:cNvPr>
          <p:cNvSpPr txBox="1">
            <a:spLocks/>
          </p:cNvSpPr>
          <p:nvPr/>
        </p:nvSpPr>
        <p:spPr>
          <a:xfrm>
            <a:off x="1092919" y="1741714"/>
            <a:ext cx="3363974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2400" b="1" dirty="0"/>
              <a:t>UTILIZZATE PER:</a:t>
            </a:r>
          </a:p>
          <a:p>
            <a:r>
              <a:rPr lang="it-IT" sz="2400" dirty="0"/>
              <a:t>Attraversare ostacoli </a:t>
            </a:r>
          </a:p>
          <a:p>
            <a:r>
              <a:rPr lang="it-IT" sz="2400" dirty="0"/>
              <a:t>Mobilità più ecologica</a:t>
            </a:r>
          </a:p>
          <a:p>
            <a:endParaRPr lang="it-IT" sz="24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2400" b="1" dirty="0"/>
              <a:t>CARATTERISTICHE:</a:t>
            </a:r>
          </a:p>
          <a:p>
            <a:r>
              <a:rPr lang="it-IT" sz="2400" dirty="0"/>
              <a:t>Leggerezza e snellezza</a:t>
            </a:r>
          </a:p>
          <a:p>
            <a:r>
              <a:rPr lang="it-IT" sz="2400" dirty="0"/>
              <a:t>Human confort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sz="2400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76028C7-63CE-42D1-8B16-2338CCC7E8E6}"/>
              </a:ext>
            </a:extLst>
          </p:cNvPr>
          <p:cNvSpPr/>
          <p:nvPr/>
        </p:nvSpPr>
        <p:spPr>
          <a:xfrm>
            <a:off x="6728987" y="1280159"/>
            <a:ext cx="4272473" cy="2478261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000" b="-4000"/>
            </a:stretch>
          </a:blip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DD9DB492-A591-4C22-98B3-87F2B0B61127}"/>
              </a:ext>
            </a:extLst>
          </p:cNvPr>
          <p:cNvSpPr/>
          <p:nvPr/>
        </p:nvSpPr>
        <p:spPr>
          <a:xfrm>
            <a:off x="6728987" y="3789525"/>
            <a:ext cx="4272473" cy="2535719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4000" r="-24000"/>
            </a:stretch>
          </a:blip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FF959347-2642-417F-927D-F35083440617}"/>
              </a:ext>
            </a:extLst>
          </p:cNvPr>
          <p:cNvCxnSpPr/>
          <p:nvPr/>
        </p:nvCxnSpPr>
        <p:spPr>
          <a:xfrm>
            <a:off x="5214257" y="1280159"/>
            <a:ext cx="0" cy="50761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50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6CB3C27-2FAC-43F2-B3FC-59AF6470B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43778-DDD7-491F-9A48-7D7C44DEE606}" type="slidenum">
              <a:rPr lang="it-IT" smtClean="0"/>
              <a:t>3</a:t>
            </a:fld>
            <a:endParaRPr lang="it-IT"/>
          </a:p>
        </p:txBody>
      </p:sp>
      <p:pic>
        <p:nvPicPr>
          <p:cNvPr id="7" name="millenium bridge">
            <a:hlinkClick r:id="" action="ppaction://media"/>
            <a:extLst>
              <a:ext uri="{FF2B5EF4-FFF2-40B4-BE49-F238E27FC236}">
                <a16:creationId xmlns:a16="http://schemas.microsoft.com/office/drawing/2014/main" id="{56B79238-0EB8-4FAC-865D-CEF734B768F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107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50C6E7-BEC7-4FFA-ACB9-ACF5C956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80159"/>
          </a:xfrm>
          <a:solidFill>
            <a:schemeClr val="tx2"/>
          </a:solidFill>
        </p:spPr>
        <p:txBody>
          <a:bodyPr>
            <a:norm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  <a:latin typeface="+mn-lt"/>
              </a:rPr>
              <a:t>La camminata bipede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35EEDF9-DF99-4225-B6C4-E4EF10D9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49"/>
            <a:ext cx="12192000" cy="501651"/>
          </a:xfrm>
          <a:gradFill flip="none" rotWithShape="1">
            <a:gsLst>
              <a:gs pos="48000">
                <a:schemeClr val="tx2"/>
              </a:gs>
              <a:gs pos="22000">
                <a:schemeClr val="bg1"/>
              </a:gs>
            </a:gsLst>
            <a:lin ang="4200000" scaled="0"/>
            <a:tileRect/>
          </a:gradFill>
        </p:spPr>
        <p:txBody>
          <a:bodyPr lIns="216000"/>
          <a:lstStyle/>
          <a:p>
            <a:r>
              <a:rPr lang="it-IT" dirty="0">
                <a:solidFill>
                  <a:schemeClr val="bg1"/>
                </a:solidFill>
              </a:rPr>
              <a:t>                                                                                                                                                          </a:t>
            </a:r>
            <a:r>
              <a:rPr lang="it-IT" sz="1600" dirty="0">
                <a:solidFill>
                  <a:schemeClr val="bg1"/>
                </a:solidFill>
              </a:rPr>
              <a:t>Università di Modena e Reggio Emilia</a:t>
            </a:r>
            <a:r>
              <a:rPr lang="it-IT" dirty="0">
                <a:solidFill>
                  <a:schemeClr val="bg1"/>
                </a:solidFill>
              </a:rPr>
              <a:t>                                                          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638125-8E47-4ED6-978D-F323C330D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1440" y="6356350"/>
            <a:ext cx="1595120" cy="501650"/>
          </a:xfrm>
        </p:spPr>
        <p:txBody>
          <a:bodyPr/>
          <a:lstStyle/>
          <a:p>
            <a:fld id="{A8343778-DDD7-491F-9A48-7D7C44DEE606}" type="slidenum">
              <a:rPr lang="it-IT" smtClean="0">
                <a:solidFill>
                  <a:schemeClr val="bg1"/>
                </a:solidFill>
              </a:rPr>
              <a:t>4</a:t>
            </a:fld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082" name="Picture 10" descr="Logo_C_Positivo_Colore.pdf">
            <a:extLst>
              <a:ext uri="{FF2B5EF4-FFF2-40B4-BE49-F238E27FC236}">
                <a16:creationId xmlns:a16="http://schemas.microsoft.com/office/drawing/2014/main" id="{0C3E2171-9141-4B08-9384-6225D1328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6" y="6356349"/>
            <a:ext cx="1388848" cy="50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egnaposto contenuto 7">
            <a:extLst>
              <a:ext uri="{FF2B5EF4-FFF2-40B4-BE49-F238E27FC236}">
                <a16:creationId xmlns:a16="http://schemas.microsoft.com/office/drawing/2014/main" id="{3BF9305A-6C7B-42E9-B1F3-B3086871E150}"/>
              </a:ext>
            </a:extLst>
          </p:cNvPr>
          <p:cNvSpPr txBox="1">
            <a:spLocks/>
          </p:cNvSpPr>
          <p:nvPr/>
        </p:nvSpPr>
        <p:spPr>
          <a:xfrm>
            <a:off x="784140" y="2138560"/>
            <a:ext cx="3812834" cy="3146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sz="2400" b="1" dirty="0"/>
              <a:t>DESCRITTA DA:</a:t>
            </a:r>
          </a:p>
          <a:p>
            <a:r>
              <a:rPr lang="it-IT" sz="2400" dirty="0"/>
              <a:t>Parametri temporali</a:t>
            </a:r>
          </a:p>
          <a:p>
            <a:r>
              <a:rPr lang="it-IT" sz="2400" dirty="0"/>
              <a:t>Parametri spaziali</a:t>
            </a:r>
          </a:p>
          <a:p>
            <a:r>
              <a:rPr lang="it-IT" sz="2400" dirty="0"/>
              <a:t>Forze dinamiche prodotte dall’uomo</a:t>
            </a:r>
          </a:p>
        </p:txBody>
      </p:sp>
      <p:pic>
        <p:nvPicPr>
          <p:cNvPr id="15" name="Segnaposto contenuto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9F2EBBB7-AD77-49D0-A979-50C3E81DBF5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95791" y="1739874"/>
            <a:ext cx="6250769" cy="4156761"/>
          </a:xfrm>
          <a:prstGeom prst="rect">
            <a:avLst/>
          </a:prstGeom>
          <a:solidFill>
            <a:srgbClr val="FFFFFF">
              <a:shade val="85000"/>
            </a:srgb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08CDFA8-1221-4B76-B5C9-5F2009AECA27}"/>
              </a:ext>
            </a:extLst>
          </p:cNvPr>
          <p:cNvCxnSpPr/>
          <p:nvPr/>
        </p:nvCxnSpPr>
        <p:spPr>
          <a:xfrm>
            <a:off x="5203371" y="1280160"/>
            <a:ext cx="0" cy="5076189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12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50C6E7-BEC7-4FFA-ACB9-ACF5C956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80159"/>
          </a:xfrm>
          <a:solidFill>
            <a:schemeClr val="tx2"/>
          </a:solidFill>
        </p:spPr>
        <p:txBody>
          <a:bodyPr>
            <a:normAutofit/>
          </a:bodyPr>
          <a:lstStyle/>
          <a:p>
            <a:pPr algn="ctr"/>
            <a:r>
              <a:rPr lang="it-IT" sz="4000" b="1" dirty="0">
                <a:solidFill>
                  <a:schemeClr val="bg1"/>
                </a:solidFill>
                <a:latin typeface="+mn-lt"/>
              </a:rPr>
              <a:t>Sistema raccolta dati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35EEDF9-DF99-4225-B6C4-E4EF10D9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49"/>
            <a:ext cx="12192000" cy="501651"/>
          </a:xfrm>
          <a:gradFill flip="none" rotWithShape="1">
            <a:gsLst>
              <a:gs pos="48000">
                <a:schemeClr val="tx2"/>
              </a:gs>
              <a:gs pos="22000">
                <a:schemeClr val="bg1"/>
              </a:gs>
            </a:gsLst>
            <a:lin ang="4200000" scaled="0"/>
            <a:tileRect/>
          </a:gradFill>
        </p:spPr>
        <p:txBody>
          <a:bodyPr lIns="216000"/>
          <a:lstStyle/>
          <a:p>
            <a:r>
              <a:rPr lang="it-IT" dirty="0">
                <a:solidFill>
                  <a:schemeClr val="bg1"/>
                </a:solidFill>
              </a:rPr>
              <a:t>                                                                                                                                                          </a:t>
            </a:r>
            <a:r>
              <a:rPr lang="it-IT" sz="1600" dirty="0">
                <a:solidFill>
                  <a:schemeClr val="bg1"/>
                </a:solidFill>
              </a:rPr>
              <a:t>Università di Modena e Reggio Emilia</a:t>
            </a:r>
            <a:r>
              <a:rPr lang="it-IT" dirty="0">
                <a:solidFill>
                  <a:schemeClr val="bg1"/>
                </a:solidFill>
              </a:rPr>
              <a:t>                                                          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638125-8E47-4ED6-978D-F323C330D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1440" y="6356350"/>
            <a:ext cx="1595120" cy="501650"/>
          </a:xfrm>
        </p:spPr>
        <p:txBody>
          <a:bodyPr/>
          <a:lstStyle/>
          <a:p>
            <a:fld id="{A8343778-DDD7-491F-9A48-7D7C44DEE606}" type="slidenum">
              <a:rPr lang="it-IT" smtClean="0">
                <a:solidFill>
                  <a:schemeClr val="bg1"/>
                </a:solidFill>
              </a:rPr>
              <a:t>5</a:t>
            </a:fld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082" name="Picture 10" descr="Logo_C_Positivo_Colore.pdf">
            <a:extLst>
              <a:ext uri="{FF2B5EF4-FFF2-40B4-BE49-F238E27FC236}">
                <a16:creationId xmlns:a16="http://schemas.microsoft.com/office/drawing/2014/main" id="{0C3E2171-9141-4B08-9384-6225D1328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6" y="6356349"/>
            <a:ext cx="1388848" cy="50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egnaposto contenuto 7">
            <a:extLst>
              <a:ext uri="{FF2B5EF4-FFF2-40B4-BE49-F238E27FC236}">
                <a16:creationId xmlns:a16="http://schemas.microsoft.com/office/drawing/2014/main" id="{1977D51F-2EA7-4088-8CF0-D8D0D3B3126F}"/>
              </a:ext>
            </a:extLst>
          </p:cNvPr>
          <p:cNvSpPr txBox="1">
            <a:spLocks/>
          </p:cNvSpPr>
          <p:nvPr/>
        </p:nvSpPr>
        <p:spPr>
          <a:xfrm>
            <a:off x="904208" y="1804737"/>
            <a:ext cx="3363974" cy="4235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b="1" dirty="0"/>
              <a:t>VARIABILI D’INTERESSE:</a:t>
            </a:r>
          </a:p>
          <a:p>
            <a:r>
              <a:rPr lang="it-IT" sz="2400" dirty="0"/>
              <a:t>Il tempo fra un passo e il successivo.</a:t>
            </a:r>
          </a:p>
          <a:p>
            <a:r>
              <a:rPr lang="it-IT" sz="2400" dirty="0"/>
              <a:t>La forza impressa ad ogni passo.</a:t>
            </a:r>
          </a:p>
          <a:p>
            <a:r>
              <a:rPr lang="it-IT" sz="2400" dirty="0"/>
              <a:t>La lunghezza del passo.</a:t>
            </a:r>
          </a:p>
          <a:p>
            <a:r>
              <a:rPr lang="it-IT" sz="2400" dirty="0"/>
              <a:t>L’angolo del passo rispetto alla linea di mezzeria della passerella.</a:t>
            </a:r>
          </a:p>
          <a:p>
            <a:endParaRPr lang="it-IT" sz="2000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E30F8A19-B4A1-406D-89F2-EC08627DA72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62203" y="1158845"/>
            <a:ext cx="4920346" cy="53240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6AB23BF-5A17-494D-BE10-9D0D4C8F0E9E}"/>
              </a:ext>
            </a:extLst>
          </p:cNvPr>
          <p:cNvCxnSpPr/>
          <p:nvPr/>
        </p:nvCxnSpPr>
        <p:spPr>
          <a:xfrm>
            <a:off x="5214257" y="1280160"/>
            <a:ext cx="0" cy="5076189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40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50C6E7-BEC7-4FFA-ACB9-ACF5C956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80159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72000" algn="ctr">
              <a:lnSpc>
                <a:spcPct val="100000"/>
              </a:lnSpc>
              <a:spcBef>
                <a:spcPts val="1200"/>
              </a:spcBef>
            </a:pPr>
            <a:r>
              <a:rPr lang="it-IT" sz="4000" b="1" dirty="0">
                <a:solidFill>
                  <a:schemeClr val="bg1"/>
                </a:solidFill>
                <a:latin typeface="+mn-lt"/>
              </a:rPr>
              <a:t>Sistema raccolta dati</a:t>
            </a:r>
            <a:endParaRPr lang="it-IT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35EEDF9-DF99-4225-B6C4-E4EF10D9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49"/>
            <a:ext cx="12192000" cy="501651"/>
          </a:xfrm>
          <a:gradFill flip="none" rotWithShape="1">
            <a:gsLst>
              <a:gs pos="48000">
                <a:schemeClr val="tx2"/>
              </a:gs>
              <a:gs pos="22000">
                <a:schemeClr val="bg1"/>
              </a:gs>
            </a:gsLst>
            <a:lin ang="4200000" scaled="0"/>
            <a:tileRect/>
          </a:gradFill>
        </p:spPr>
        <p:txBody>
          <a:bodyPr lIns="216000"/>
          <a:lstStyle/>
          <a:p>
            <a:r>
              <a:rPr lang="it-IT" dirty="0">
                <a:solidFill>
                  <a:schemeClr val="bg1"/>
                </a:solidFill>
              </a:rPr>
              <a:t>                                                                                                                                                          </a:t>
            </a:r>
            <a:r>
              <a:rPr lang="it-IT" sz="1600" dirty="0">
                <a:solidFill>
                  <a:schemeClr val="bg1"/>
                </a:solidFill>
              </a:rPr>
              <a:t>Università di Modena e Reggio Emilia</a:t>
            </a:r>
            <a:r>
              <a:rPr lang="it-IT" dirty="0">
                <a:solidFill>
                  <a:schemeClr val="bg1"/>
                </a:solidFill>
              </a:rPr>
              <a:t>                                                          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638125-8E47-4ED6-978D-F323C330D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1440" y="6356350"/>
            <a:ext cx="1595120" cy="501650"/>
          </a:xfrm>
        </p:spPr>
        <p:txBody>
          <a:bodyPr/>
          <a:lstStyle/>
          <a:p>
            <a:fld id="{A8343778-DDD7-491F-9A48-7D7C44DEE606}" type="slidenum">
              <a:rPr lang="it-IT" smtClean="0">
                <a:solidFill>
                  <a:schemeClr val="bg1"/>
                </a:solidFill>
              </a:rPr>
              <a:t>6</a:t>
            </a:fld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082" name="Picture 10" descr="Logo_C_Positivo_Colore.pdf">
            <a:extLst>
              <a:ext uri="{FF2B5EF4-FFF2-40B4-BE49-F238E27FC236}">
                <a16:creationId xmlns:a16="http://schemas.microsoft.com/office/drawing/2014/main" id="{0C3E2171-9141-4B08-9384-6225D1328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6" y="6356349"/>
            <a:ext cx="1388848" cy="50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4D3D816B-658D-4573-9D97-F0A4C82C5EA4}"/>
              </a:ext>
            </a:extLst>
          </p:cNvPr>
          <p:cNvSpPr/>
          <p:nvPr/>
        </p:nvSpPr>
        <p:spPr>
          <a:xfrm>
            <a:off x="5655129" y="2110094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3600" i="1" dirty="0"/>
              <a:t>«Non correlazione tra le variabili lunghezza e angolo del passo, correlazione negativa tra forza e tempo del passo e correlazione negativa tra tempo e lunghezza del passo.»</a:t>
            </a:r>
            <a:endParaRPr lang="it-IT" sz="3600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35F815F3-BC6F-432C-AA05-F4406589B51A}"/>
              </a:ext>
            </a:extLst>
          </p:cNvPr>
          <p:cNvCxnSpPr>
            <a:cxnSpLocks/>
          </p:cNvCxnSpPr>
          <p:nvPr/>
        </p:nvCxnSpPr>
        <p:spPr>
          <a:xfrm>
            <a:off x="5214257" y="1280160"/>
            <a:ext cx="0" cy="5076189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contenuto 7">
            <a:extLst>
              <a:ext uri="{FF2B5EF4-FFF2-40B4-BE49-F238E27FC236}">
                <a16:creationId xmlns:a16="http://schemas.microsoft.com/office/drawing/2014/main" id="{7A7EBE9F-C841-4F56-A5B1-996A64616B02}"/>
              </a:ext>
            </a:extLst>
          </p:cNvPr>
          <p:cNvSpPr txBox="1">
            <a:spLocks/>
          </p:cNvSpPr>
          <p:nvPr/>
        </p:nvSpPr>
        <p:spPr>
          <a:xfrm>
            <a:off x="904208" y="1804737"/>
            <a:ext cx="3363974" cy="4235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b="1" dirty="0"/>
              <a:t>VARIABILI D’INTERESSE:</a:t>
            </a:r>
          </a:p>
          <a:p>
            <a:r>
              <a:rPr lang="it-IT" sz="2400" dirty="0"/>
              <a:t>Il tempo fra un passo e il successivo.</a:t>
            </a:r>
          </a:p>
          <a:p>
            <a:r>
              <a:rPr lang="it-IT" sz="2400" dirty="0"/>
              <a:t>La forza impressa ad ogni passo.</a:t>
            </a:r>
          </a:p>
          <a:p>
            <a:r>
              <a:rPr lang="it-IT" sz="2400" dirty="0"/>
              <a:t>La lunghezza del passo.</a:t>
            </a:r>
          </a:p>
          <a:p>
            <a:r>
              <a:rPr lang="it-IT" sz="2400" strike="sngStrike" dirty="0"/>
              <a:t>L’angolo del passo rispetto alla linea di mezzeria della passerella.</a:t>
            </a:r>
          </a:p>
          <a:p>
            <a:endParaRPr lang="it-IT" sz="20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B7515D-8ABD-4C24-BB18-F4DB8DE96087}"/>
              </a:ext>
            </a:extLst>
          </p:cNvPr>
          <p:cNvSpPr txBox="1"/>
          <p:nvPr/>
        </p:nvSpPr>
        <p:spPr>
          <a:xfrm>
            <a:off x="5655129" y="5526414"/>
            <a:ext cx="6449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«Martina Fornaciari, Sviluppo di un modello matematico per la camminata bipede…» </a:t>
            </a:r>
            <a:endParaRPr lang="it-IT" sz="400" dirty="0"/>
          </a:p>
        </p:txBody>
      </p:sp>
    </p:spTree>
    <p:extLst>
      <p:ext uri="{BB962C8B-B14F-4D97-AF65-F5344CB8AC3E}">
        <p14:creationId xmlns:p14="http://schemas.microsoft.com/office/powerpoint/2010/main" val="28282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50C6E7-BEC7-4FFA-ACB9-ACF5C956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80159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72000" algn="ctr">
              <a:lnSpc>
                <a:spcPct val="100000"/>
              </a:lnSpc>
              <a:spcBef>
                <a:spcPts val="1200"/>
              </a:spcBef>
            </a:pPr>
            <a:r>
              <a:rPr lang="it-IT" sz="4000" b="1" dirty="0">
                <a:solidFill>
                  <a:schemeClr val="bg1"/>
                </a:solidFill>
                <a:latin typeface="+mn-lt"/>
              </a:rPr>
              <a:t>Scopo dello studio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35EEDF9-DF99-4225-B6C4-E4EF10D9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49"/>
            <a:ext cx="12192000" cy="501651"/>
          </a:xfrm>
          <a:gradFill flip="none" rotWithShape="1">
            <a:gsLst>
              <a:gs pos="48000">
                <a:schemeClr val="tx2"/>
              </a:gs>
              <a:gs pos="22000">
                <a:schemeClr val="bg1"/>
              </a:gs>
            </a:gsLst>
            <a:lin ang="4200000" scaled="0"/>
            <a:tileRect/>
          </a:gradFill>
        </p:spPr>
        <p:txBody>
          <a:bodyPr lIns="216000"/>
          <a:lstStyle/>
          <a:p>
            <a:r>
              <a:rPr lang="it-IT" dirty="0">
                <a:solidFill>
                  <a:schemeClr val="bg1"/>
                </a:solidFill>
              </a:rPr>
              <a:t>                                                                                                                                                          </a:t>
            </a:r>
            <a:r>
              <a:rPr lang="it-IT" sz="1600" dirty="0">
                <a:solidFill>
                  <a:schemeClr val="bg1"/>
                </a:solidFill>
              </a:rPr>
              <a:t>Università di Modena e Reggio Emilia</a:t>
            </a:r>
            <a:r>
              <a:rPr lang="it-IT" dirty="0">
                <a:solidFill>
                  <a:schemeClr val="bg1"/>
                </a:solidFill>
              </a:rPr>
              <a:t>                                                          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638125-8E47-4ED6-978D-F323C330D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1440" y="6356350"/>
            <a:ext cx="1595120" cy="501650"/>
          </a:xfrm>
        </p:spPr>
        <p:txBody>
          <a:bodyPr/>
          <a:lstStyle/>
          <a:p>
            <a:fld id="{A8343778-DDD7-491F-9A48-7D7C44DEE606}" type="slidenum">
              <a:rPr lang="it-IT" smtClean="0">
                <a:solidFill>
                  <a:schemeClr val="bg1"/>
                </a:solidFill>
              </a:rPr>
              <a:t>7</a:t>
            </a:fld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082" name="Picture 10" descr="Logo_C_Positivo_Colore.pdf">
            <a:extLst>
              <a:ext uri="{FF2B5EF4-FFF2-40B4-BE49-F238E27FC236}">
                <a16:creationId xmlns:a16="http://schemas.microsoft.com/office/drawing/2014/main" id="{0C3E2171-9141-4B08-9384-6225D1328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6" y="6356349"/>
            <a:ext cx="1388848" cy="50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61B1C76D-A3C8-4D46-A2C8-F664C28357A3}"/>
              </a:ext>
            </a:extLst>
          </p:cNvPr>
          <p:cNvSpPr txBox="1">
            <a:spLocks/>
          </p:cNvSpPr>
          <p:nvPr/>
        </p:nvSpPr>
        <p:spPr>
          <a:xfrm>
            <a:off x="838200" y="2144486"/>
            <a:ext cx="10515600" cy="373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/>
              <a:t>Fornire un modello matematico di tipo statistico tale da poter essere implementato nello studio di stabilità delle passerelle ciclopedonali.</a:t>
            </a:r>
          </a:p>
          <a:p>
            <a:pPr marL="0" indent="0">
              <a:buNone/>
            </a:pPr>
            <a:endParaRPr lang="it-IT" sz="3200" dirty="0"/>
          </a:p>
          <a:p>
            <a:r>
              <a:rPr lang="it-IT" sz="3200" dirty="0"/>
              <a:t>verificare se esiste una distribuzione multivariata che descriva al meglio il processo di deambulazione dell’uomo.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911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50C6E7-BEC7-4FFA-ACB9-ACF5C956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80159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72000" algn="ctr">
              <a:lnSpc>
                <a:spcPct val="100000"/>
              </a:lnSpc>
              <a:spcBef>
                <a:spcPts val="1200"/>
              </a:spcBef>
            </a:pPr>
            <a:r>
              <a:rPr lang="it-IT" sz="4000" b="1" dirty="0">
                <a:solidFill>
                  <a:schemeClr val="bg1"/>
                </a:solidFill>
                <a:latin typeface="+mn-lt"/>
              </a:rPr>
              <a:t>Test effettuati</a:t>
            </a:r>
            <a:endParaRPr lang="it-IT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35EEDF9-DF99-4225-B6C4-E4EF10D9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49"/>
            <a:ext cx="12192000" cy="501651"/>
          </a:xfrm>
          <a:gradFill flip="none" rotWithShape="1">
            <a:gsLst>
              <a:gs pos="48000">
                <a:schemeClr val="tx2"/>
              </a:gs>
              <a:gs pos="22000">
                <a:schemeClr val="bg1"/>
              </a:gs>
            </a:gsLst>
            <a:lin ang="4200000" scaled="0"/>
            <a:tileRect/>
          </a:gradFill>
        </p:spPr>
        <p:txBody>
          <a:bodyPr lIns="216000"/>
          <a:lstStyle/>
          <a:p>
            <a:r>
              <a:rPr lang="it-IT" dirty="0">
                <a:solidFill>
                  <a:schemeClr val="bg1"/>
                </a:solidFill>
              </a:rPr>
              <a:t>                                                                                                                                                          </a:t>
            </a:r>
            <a:r>
              <a:rPr lang="it-IT" sz="1600" dirty="0">
                <a:solidFill>
                  <a:schemeClr val="bg1"/>
                </a:solidFill>
              </a:rPr>
              <a:t>Università di Modena e Reggio Emilia</a:t>
            </a:r>
            <a:r>
              <a:rPr lang="it-IT" dirty="0">
                <a:solidFill>
                  <a:schemeClr val="bg1"/>
                </a:solidFill>
              </a:rPr>
              <a:t>                                                          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638125-8E47-4ED6-978D-F323C330D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1440" y="6356350"/>
            <a:ext cx="1595120" cy="501650"/>
          </a:xfrm>
        </p:spPr>
        <p:txBody>
          <a:bodyPr/>
          <a:lstStyle/>
          <a:p>
            <a:fld id="{A8343778-DDD7-491F-9A48-7D7C44DEE606}" type="slidenum">
              <a:rPr lang="it-IT" smtClean="0">
                <a:solidFill>
                  <a:schemeClr val="bg1"/>
                </a:solidFill>
              </a:rPr>
              <a:t>8</a:t>
            </a:fld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082" name="Picture 10" descr="Logo_C_Positivo_Colore.pdf">
            <a:extLst>
              <a:ext uri="{FF2B5EF4-FFF2-40B4-BE49-F238E27FC236}">
                <a16:creationId xmlns:a16="http://schemas.microsoft.com/office/drawing/2014/main" id="{0C3E2171-9141-4B08-9384-6225D1328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6" y="6356349"/>
            <a:ext cx="1388848" cy="50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egnaposto contenuto 7">
            <a:extLst>
              <a:ext uri="{FF2B5EF4-FFF2-40B4-BE49-F238E27FC236}">
                <a16:creationId xmlns:a16="http://schemas.microsoft.com/office/drawing/2014/main" id="{66305986-24E0-4E04-8AD2-DC25C1A1F6F0}"/>
              </a:ext>
            </a:extLst>
          </p:cNvPr>
          <p:cNvSpPr txBox="1">
            <a:spLocks/>
          </p:cNvSpPr>
          <p:nvPr/>
        </p:nvSpPr>
        <p:spPr>
          <a:xfrm>
            <a:off x="630351" y="1937657"/>
            <a:ext cx="3832349" cy="461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2400" b="1" dirty="0"/>
              <a:t>Distribuzione Normale Multivariata</a:t>
            </a:r>
          </a:p>
          <a:p>
            <a:pPr>
              <a:lnSpc>
                <a:spcPct val="150000"/>
              </a:lnSpc>
            </a:pPr>
            <a:r>
              <a:rPr lang="it-IT" sz="2400" b="1" dirty="0" err="1"/>
              <a:t>Gaussian</a:t>
            </a:r>
            <a:r>
              <a:rPr lang="it-IT" sz="2400" b="1" dirty="0"/>
              <a:t> </a:t>
            </a:r>
            <a:r>
              <a:rPr lang="it-IT" sz="2400" b="1" dirty="0" err="1"/>
              <a:t>Mixture</a:t>
            </a:r>
            <a:r>
              <a:rPr lang="it-IT" sz="2400" b="1" dirty="0"/>
              <a:t> Model</a:t>
            </a:r>
          </a:p>
          <a:p>
            <a:pPr>
              <a:lnSpc>
                <a:spcPct val="150000"/>
              </a:lnSpc>
            </a:pPr>
            <a:r>
              <a:rPr lang="it-IT" sz="2400" b="1" dirty="0"/>
              <a:t>Copule</a:t>
            </a:r>
          </a:p>
          <a:p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3DC6904-394F-47C4-B632-A68F184CEF0E}"/>
              </a:ext>
            </a:extLst>
          </p:cNvPr>
          <p:cNvSpPr txBox="1"/>
          <p:nvPr/>
        </p:nvSpPr>
        <p:spPr>
          <a:xfrm>
            <a:off x="6043162" y="1469577"/>
            <a:ext cx="5803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Procedimento per eseguire i test: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457723FC-4EA9-4F2D-9309-7577BACCCF25}"/>
              </a:ext>
            </a:extLst>
          </p:cNvPr>
          <p:cNvCxnSpPr>
            <a:cxnSpLocks/>
          </p:cNvCxnSpPr>
          <p:nvPr/>
        </p:nvCxnSpPr>
        <p:spPr>
          <a:xfrm>
            <a:off x="5212080" y="1209040"/>
            <a:ext cx="0" cy="514730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ccia in giù 6">
            <a:extLst>
              <a:ext uri="{FF2B5EF4-FFF2-40B4-BE49-F238E27FC236}">
                <a16:creationId xmlns:a16="http://schemas.microsoft.com/office/drawing/2014/main" id="{8397B2EF-E6D0-4A70-83EC-77A21543E512}"/>
              </a:ext>
            </a:extLst>
          </p:cNvPr>
          <p:cNvSpPr/>
          <p:nvPr/>
        </p:nvSpPr>
        <p:spPr>
          <a:xfrm>
            <a:off x="8422353" y="2995335"/>
            <a:ext cx="522505" cy="7480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in giù 14">
            <a:extLst>
              <a:ext uri="{FF2B5EF4-FFF2-40B4-BE49-F238E27FC236}">
                <a16:creationId xmlns:a16="http://schemas.microsoft.com/office/drawing/2014/main" id="{6227B211-8CBF-401B-95CD-C4D7EF6AFA0F}"/>
              </a:ext>
            </a:extLst>
          </p:cNvPr>
          <p:cNvSpPr/>
          <p:nvPr/>
        </p:nvSpPr>
        <p:spPr>
          <a:xfrm>
            <a:off x="8422353" y="4570142"/>
            <a:ext cx="522505" cy="7480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F55DF1F-B480-4FB0-9919-AD545081470C}"/>
              </a:ext>
            </a:extLst>
          </p:cNvPr>
          <p:cNvSpPr/>
          <p:nvPr/>
        </p:nvSpPr>
        <p:spPr>
          <a:xfrm>
            <a:off x="6662695" y="2063872"/>
            <a:ext cx="4041812" cy="727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it-IT" sz="2400" b="1" dirty="0"/>
              <a:t>Elaborazione dei dati (</a:t>
            </a:r>
            <a:r>
              <a:rPr lang="it-IT" sz="2400" b="1" dirty="0" err="1"/>
              <a:t>Matlab</a:t>
            </a:r>
            <a:r>
              <a:rPr lang="it-IT" sz="2400" b="1" dirty="0"/>
              <a:t>)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F692742-9319-4E29-A8EC-D7D7CD5A3D57}"/>
              </a:ext>
            </a:extLst>
          </p:cNvPr>
          <p:cNvSpPr/>
          <p:nvPr/>
        </p:nvSpPr>
        <p:spPr>
          <a:xfrm>
            <a:off x="7149849" y="3590454"/>
            <a:ext cx="3067506" cy="727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it-IT" sz="2400" b="1" dirty="0"/>
              <a:t>Test statistico (KS-test)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AD63F9C-B593-47DE-9182-97C951296933}"/>
              </a:ext>
            </a:extLst>
          </p:cNvPr>
          <p:cNvSpPr/>
          <p:nvPr/>
        </p:nvSpPr>
        <p:spPr>
          <a:xfrm>
            <a:off x="7498277" y="5279498"/>
            <a:ext cx="2370649" cy="7275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it-IT" sz="2400" b="1" dirty="0"/>
              <a:t>Confronto Grafici</a:t>
            </a:r>
          </a:p>
        </p:txBody>
      </p:sp>
    </p:spTree>
    <p:extLst>
      <p:ext uri="{BB962C8B-B14F-4D97-AF65-F5344CB8AC3E}">
        <p14:creationId xmlns:p14="http://schemas.microsoft.com/office/powerpoint/2010/main" val="220738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 animBg="1"/>
      <p:bldP spid="15" grpId="0" animBg="1"/>
      <p:bldP spid="8" grpId="0"/>
      <p:bldP spid="10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50C6E7-BEC7-4FFA-ACB9-ACF5C956A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80159"/>
          </a:xfrm>
          <a:solidFill>
            <a:schemeClr val="tx2"/>
          </a:solidFill>
        </p:spPr>
        <p:txBody>
          <a:bodyPr>
            <a:normAutofit/>
          </a:bodyPr>
          <a:lstStyle/>
          <a:p>
            <a:pPr marL="72000" algn="ctr">
              <a:lnSpc>
                <a:spcPct val="100000"/>
              </a:lnSpc>
              <a:spcBef>
                <a:spcPts val="1200"/>
              </a:spcBef>
            </a:pPr>
            <a:r>
              <a:rPr lang="it-IT" sz="4000" b="1" dirty="0">
                <a:solidFill>
                  <a:schemeClr val="bg1"/>
                </a:solidFill>
                <a:latin typeface="+mn-lt"/>
              </a:rPr>
              <a:t>Distribuzione Normale Multivariata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35EEDF9-DF99-4225-B6C4-E4EF10D9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49"/>
            <a:ext cx="12192000" cy="501651"/>
          </a:xfrm>
          <a:gradFill flip="none" rotWithShape="1">
            <a:gsLst>
              <a:gs pos="48000">
                <a:schemeClr val="tx2"/>
              </a:gs>
              <a:gs pos="22000">
                <a:schemeClr val="bg1"/>
              </a:gs>
            </a:gsLst>
            <a:lin ang="4200000" scaled="0"/>
            <a:tileRect/>
          </a:gradFill>
        </p:spPr>
        <p:txBody>
          <a:bodyPr lIns="216000"/>
          <a:lstStyle/>
          <a:p>
            <a:r>
              <a:rPr lang="it-IT" dirty="0">
                <a:solidFill>
                  <a:schemeClr val="bg1"/>
                </a:solidFill>
              </a:rPr>
              <a:t>                                                                                                                                                          </a:t>
            </a:r>
            <a:r>
              <a:rPr lang="it-IT" sz="1600" dirty="0">
                <a:solidFill>
                  <a:schemeClr val="bg1"/>
                </a:solidFill>
              </a:rPr>
              <a:t>Università di Modena e Reggio Emilia</a:t>
            </a:r>
            <a:r>
              <a:rPr lang="it-IT" dirty="0">
                <a:solidFill>
                  <a:schemeClr val="bg1"/>
                </a:solidFill>
              </a:rPr>
              <a:t>                                                          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638125-8E47-4ED6-978D-F323C330D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1440" y="6356350"/>
            <a:ext cx="1595120" cy="501650"/>
          </a:xfrm>
        </p:spPr>
        <p:txBody>
          <a:bodyPr/>
          <a:lstStyle/>
          <a:p>
            <a:fld id="{A8343778-DDD7-491F-9A48-7D7C44DEE606}" type="slidenum">
              <a:rPr lang="it-IT" smtClean="0">
                <a:solidFill>
                  <a:schemeClr val="bg1"/>
                </a:solidFill>
              </a:rPr>
              <a:t>9</a:t>
            </a:fld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082" name="Picture 10" descr="Logo_C_Positivo_Colore.pdf">
            <a:extLst>
              <a:ext uri="{FF2B5EF4-FFF2-40B4-BE49-F238E27FC236}">
                <a16:creationId xmlns:a16="http://schemas.microsoft.com/office/drawing/2014/main" id="{0C3E2171-9141-4B08-9384-6225D1328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6" y="6356349"/>
            <a:ext cx="1388848" cy="50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egnaposto contenuto 7">
            <a:extLst>
              <a:ext uri="{FF2B5EF4-FFF2-40B4-BE49-F238E27FC236}">
                <a16:creationId xmlns:a16="http://schemas.microsoft.com/office/drawing/2014/main" id="{78DED6AC-8806-46B7-BD0E-64128A69E161}"/>
              </a:ext>
            </a:extLst>
          </p:cNvPr>
          <p:cNvSpPr txBox="1">
            <a:spLocks/>
          </p:cNvSpPr>
          <p:nvPr/>
        </p:nvSpPr>
        <p:spPr>
          <a:xfrm>
            <a:off x="747708" y="2148723"/>
            <a:ext cx="3363974" cy="3827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dirty="0"/>
              <a:t>La </a:t>
            </a:r>
            <a:r>
              <a:rPr lang="it-IT" b="1" dirty="0"/>
              <a:t>distribuzione normale multivariata </a:t>
            </a:r>
            <a:r>
              <a:rPr lang="it-IT" dirty="0"/>
              <a:t>è la generalizzazione della classica distribuzione normale a dimensioni più elevate</a:t>
            </a:r>
            <a:endParaRPr lang="it-IT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DEF8C296-7AE3-45ED-95C0-EA648AE249E1}"/>
                  </a:ext>
                </a:extLst>
              </p:cNvPr>
              <p:cNvSpPr/>
              <p:nvPr/>
            </p:nvSpPr>
            <p:spPr>
              <a:xfrm>
                <a:off x="6058814" y="2537342"/>
                <a:ext cx="5671424" cy="830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20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it-IT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it-IT" sz="2000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it-IT" sz="2000" b="1" i="0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  <m:r>
                                <a:rPr lang="it-IT" sz="2000" b="0" i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rad>
                        </m:den>
                      </m:f>
                      <m:r>
                        <a:rPr lang="it-IT" sz="2000" b="0" i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it-IT" sz="20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it-IT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20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it-IT" sz="20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it-IT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it-IT" sz="20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000" b="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it-IT" sz="2000" b="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it-IT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000" b="1" i="0">
                                      <a:latin typeface="Cambria Math" panose="02040503050406030204" pitchFamily="18" charset="0"/>
                                    </a:rPr>
                                    <m:t>𝐕</m:t>
                                  </m:r>
                                </m:e>
                                <m:sup>
                                  <m:r>
                                    <a:rPr lang="it-IT" sz="2000" b="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it-IT" sz="20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it-IT" sz="2000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20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d>
                              <m:r>
                                <a:rPr lang="it-IT" sz="2000" b="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DEF8C296-7AE3-45ED-95C0-EA648AE24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814" y="2537342"/>
                <a:ext cx="5671424" cy="8304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EB9D5F6-06F2-4559-A0EC-0B756BBF70B2}"/>
              </a:ext>
            </a:extLst>
          </p:cNvPr>
          <p:cNvSpPr txBox="1"/>
          <p:nvPr/>
        </p:nvSpPr>
        <p:spPr>
          <a:xfrm>
            <a:off x="6058814" y="1833556"/>
            <a:ext cx="4071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Funzione di densità congiunta: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5E79EB38-B372-4E05-AE12-051CFCFEF3BE}"/>
                  </a:ext>
                </a:extLst>
              </p:cNvPr>
              <p:cNvSpPr txBox="1"/>
              <p:nvPr/>
            </p:nvSpPr>
            <p:spPr>
              <a:xfrm>
                <a:off x="6096000" y="3706172"/>
                <a:ext cx="51258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40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2400" dirty="0"/>
                  <a:t> vettore delle medie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400" b="1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it-IT" sz="2400" b="1" dirty="0"/>
                  <a:t> </a:t>
                </a: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it-IT" sz="2400" b="1" dirty="0"/>
                  <a:t> </a:t>
                </a:r>
                <a:r>
                  <a:rPr lang="it-IT" sz="2400" dirty="0"/>
                  <a:t>matrice di covarianza</a:t>
                </a: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5E79EB38-B372-4E05-AE12-051CFCFEF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706172"/>
                <a:ext cx="5125890" cy="830997"/>
              </a:xfrm>
              <a:prstGeom prst="rect">
                <a:avLst/>
              </a:prstGeom>
              <a:blipFill>
                <a:blip r:embed="rId5"/>
                <a:stretch>
                  <a:fillRect l="-1546" t="-5882" b="-161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FAC7C7AE-25BC-417D-B788-340183C3F86D}"/>
                  </a:ext>
                </a:extLst>
              </p:cNvPr>
              <p:cNvSpPr/>
              <p:nvPr/>
            </p:nvSpPr>
            <p:spPr>
              <a:xfrm>
                <a:off x="7376884" y="4781314"/>
                <a:ext cx="1792222" cy="5166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it-IT" sz="2400" i="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it-IT" sz="24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it-IT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400" b="1" i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</m:d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FAC7C7AE-25BC-417D-B788-340183C3F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884" y="4781314"/>
                <a:ext cx="1792222" cy="5166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7544743-399B-47CD-A584-0F91B1E890BF}"/>
              </a:ext>
            </a:extLst>
          </p:cNvPr>
          <p:cNvSpPr txBox="1"/>
          <p:nvPr/>
        </p:nvSpPr>
        <p:spPr>
          <a:xfrm>
            <a:off x="6143555" y="4808789"/>
            <a:ext cx="1480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Si scrive: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4ADB51C-F332-4D41-9068-50953CDEF37F}"/>
              </a:ext>
            </a:extLst>
          </p:cNvPr>
          <p:cNvCxnSpPr>
            <a:cxnSpLocks/>
          </p:cNvCxnSpPr>
          <p:nvPr/>
        </p:nvCxnSpPr>
        <p:spPr>
          <a:xfrm>
            <a:off x="5214257" y="1280160"/>
            <a:ext cx="0" cy="5076189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11E410AD-EDF9-482E-BF48-038A5105409A}"/>
              </a:ext>
            </a:extLst>
          </p:cNvPr>
          <p:cNvSpPr/>
          <p:nvPr/>
        </p:nvSpPr>
        <p:spPr>
          <a:xfrm>
            <a:off x="7376884" y="4550531"/>
            <a:ext cx="1792222" cy="9371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496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1605</TotalTime>
  <Words>724</Words>
  <Application>Microsoft Office PowerPoint</Application>
  <PresentationFormat>Widescreen</PresentationFormat>
  <Paragraphs>145</Paragraphs>
  <Slides>18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Symbol</vt:lpstr>
      <vt:lpstr>Tema di Office</vt:lpstr>
      <vt:lpstr>Dipartimento di Scienze e  Metodi dell’ingegneria</vt:lpstr>
      <vt:lpstr>Le passerelle ciclopedonali</vt:lpstr>
      <vt:lpstr>Presentazione standard di PowerPoint</vt:lpstr>
      <vt:lpstr>La camminata bipede</vt:lpstr>
      <vt:lpstr>Sistema raccolta dati</vt:lpstr>
      <vt:lpstr>Sistema raccolta dati</vt:lpstr>
      <vt:lpstr>Scopo dello studio</vt:lpstr>
      <vt:lpstr>Test effettuati</vt:lpstr>
      <vt:lpstr>Distribuzione Normale Multivariata</vt:lpstr>
      <vt:lpstr>Risultati Test Statistico</vt:lpstr>
      <vt:lpstr>Confronto Grafici</vt:lpstr>
      <vt:lpstr>Gaussian Mixture Models</vt:lpstr>
      <vt:lpstr>Risultati Test Statistico</vt:lpstr>
      <vt:lpstr>Confronto Grafici</vt:lpstr>
      <vt:lpstr>Copule</vt:lpstr>
      <vt:lpstr>Conclusioni</vt:lpstr>
      <vt:lpstr>Sviluppi Futuri</vt:lpstr>
      <vt:lpstr>Dipartimento di Scienze e  Metodi dell’ingegneria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Sviluppo di un modello matematico per la camminata bipede:</dc:title>
  <dc:creator>Thomas Caleri</dc:creator>
  <cp:lastModifiedBy>Thomas Caleri</cp:lastModifiedBy>
  <cp:revision>88</cp:revision>
  <dcterms:created xsi:type="dcterms:W3CDTF">2019-04-05T08:38:51Z</dcterms:created>
  <dcterms:modified xsi:type="dcterms:W3CDTF">2019-04-15T20:11:09Z</dcterms:modified>
</cp:coreProperties>
</file>